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Default Extension="gif" ContentType="image/gif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0" r:id="rId2"/>
  </p:sldMasterIdLst>
  <p:notesMasterIdLst>
    <p:notesMasterId r:id="rId26"/>
  </p:notesMasterIdLst>
  <p:sldIdLst>
    <p:sldId id="256" r:id="rId3"/>
    <p:sldId id="292" r:id="rId4"/>
    <p:sldId id="311" r:id="rId5"/>
    <p:sldId id="310" r:id="rId6"/>
    <p:sldId id="312" r:id="rId7"/>
    <p:sldId id="295" r:id="rId8"/>
    <p:sldId id="293" r:id="rId9"/>
    <p:sldId id="313" r:id="rId10"/>
    <p:sldId id="315" r:id="rId11"/>
    <p:sldId id="317" r:id="rId12"/>
    <p:sldId id="316" r:id="rId13"/>
    <p:sldId id="320" r:id="rId14"/>
    <p:sldId id="324" r:id="rId15"/>
    <p:sldId id="321" r:id="rId16"/>
    <p:sldId id="322" r:id="rId17"/>
    <p:sldId id="308" r:id="rId18"/>
    <p:sldId id="318" r:id="rId19"/>
    <p:sldId id="323" r:id="rId20"/>
    <p:sldId id="289" r:id="rId21"/>
    <p:sldId id="309" r:id="rId22"/>
    <p:sldId id="294" r:id="rId23"/>
    <p:sldId id="319" r:id="rId24"/>
    <p:sldId id="325" r:id="rId25"/>
  </p:sldIdLst>
  <p:sldSz cx="9144000" cy="6858000" type="screen4x3"/>
  <p:notesSz cx="6858000" cy="914400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SimSun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</p:showPr>
  <p:clrMru>
    <a:srgbClr val="3366CC"/>
    <a:srgbClr val="4C0000"/>
    <a:srgbClr val="0066CC"/>
    <a:srgbClr val="51A6ED"/>
    <a:srgbClr val="00FFFF"/>
    <a:srgbClr val="66CCFF"/>
    <a:srgbClr val="33CCFF"/>
    <a:srgbClr val="00CCFF"/>
    <a:srgbClr val="0099CC"/>
    <a:srgbClr val="0099F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58" autoAdjust="0"/>
    <p:restoredTop sz="94660"/>
  </p:normalViewPr>
  <p:slideViewPr>
    <p:cSldViewPr>
      <p:cViewPr>
        <p:scale>
          <a:sx n="100" d="100"/>
          <a:sy n="100" d="100"/>
        </p:scale>
        <p:origin x="-1968" y="-64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gif>
</file>

<file path=ppt/media/image18.jpe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-12711113"/>
            <a:ext cx="0" cy="268112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4099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16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2969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114800"/>
          </a:xfrm>
          <a:noFill/>
          <a:ln/>
        </p:spPr>
        <p:txBody>
          <a:bodyPr wrap="none" anchor="ctr"/>
          <a:lstStyle/>
          <a:p>
            <a:endParaRPr lang="de-DE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7873663" y="-12711113"/>
            <a:ext cx="35748913" cy="26812876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024313"/>
          </a:xfrm>
          <a:noFill/>
          <a:ln/>
        </p:spPr>
        <p:txBody>
          <a:bodyPr wrap="none" anchor="ctr"/>
          <a:lstStyle/>
          <a:p>
            <a:endParaRPr lang="de-DE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7873663" y="-12711113"/>
            <a:ext cx="35748913" cy="26812876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024313"/>
          </a:xfrm>
          <a:noFill/>
          <a:ln/>
        </p:spPr>
        <p:txBody>
          <a:bodyPr wrap="none" anchor="ctr"/>
          <a:lstStyle/>
          <a:p>
            <a:endParaRPr lang="de-DE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7873663" y="-12711113"/>
            <a:ext cx="35748913" cy="26812876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024313"/>
          </a:xfrm>
          <a:noFill/>
          <a:ln/>
        </p:spPr>
        <p:txBody>
          <a:bodyPr wrap="none" anchor="ctr"/>
          <a:lstStyle/>
          <a:p>
            <a:endParaRPr lang="de-DE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7873663" y="-12711113"/>
            <a:ext cx="35748913" cy="26812876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4813" cy="4024313"/>
          </a:xfrm>
          <a:noFill/>
          <a:ln/>
        </p:spPr>
        <p:txBody>
          <a:bodyPr wrap="none" anchor="ctr"/>
          <a:lstStyle/>
          <a:p>
            <a:endParaRPr lang="de-DE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body"/>
          </p:nvPr>
        </p:nvSpPr>
        <p:spPr>
          <a:xfrm>
            <a:off x="685976" y="4343515"/>
            <a:ext cx="5485957" cy="4114537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58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F305E03-2B04-4F9C-939F-D02DDD9E60F7}" type="slidenum">
              <a:rPr lang="de-DE" sz="1200">
                <a:solidFill>
                  <a:srgbClr val="000000"/>
                </a:solidFill>
                <a:latin typeface="Arial"/>
                <a:ea typeface="+mn-ea"/>
              </a:rPr>
              <a:pPr algn="r">
                <a:lnSpc>
                  <a:spcPct val="100000"/>
                </a:lnSpc>
              </a:pPr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body"/>
          </p:nvPr>
        </p:nvSpPr>
        <p:spPr>
          <a:xfrm>
            <a:off x="685977" y="4343515"/>
            <a:ext cx="5485957" cy="4114537"/>
          </a:xfrm>
          <a:prstGeom prst="rect">
            <a:avLst/>
          </a:prstGeom>
        </p:spPr>
        <p:txBody>
          <a:bodyPr lIns="91530" tIns="45765" rIns="91530" bIns="45765"/>
          <a:lstStyle/>
          <a:p>
            <a:pPr>
              <a:lnSpc>
                <a:spcPct val="150000"/>
              </a:lnSpc>
            </a:pPr>
            <a:endParaRPr/>
          </a:p>
        </p:txBody>
      </p:sp>
      <p:sp>
        <p:nvSpPr>
          <p:cNvPr id="360" name="TextShape 2"/>
          <p:cNvSpPr txBox="1"/>
          <p:nvPr/>
        </p:nvSpPr>
        <p:spPr>
          <a:xfrm>
            <a:off x="3884483" y="8685347"/>
            <a:ext cx="2971576" cy="456946"/>
          </a:xfrm>
          <a:prstGeom prst="rect">
            <a:avLst/>
          </a:prstGeom>
        </p:spPr>
        <p:txBody>
          <a:bodyPr lIns="91530" tIns="45765" rIns="91530" bIns="45765" anchor="b"/>
          <a:lstStyle/>
          <a:p>
            <a:pPr algn="r">
              <a:lnSpc>
                <a:spcPct val="100000"/>
              </a:lnSpc>
            </a:pPr>
            <a:fld id="{5B65CFD7-EE88-43F7-8341-CB6E1EC6F9E7}" type="slidenum">
              <a:rPr lang="de-DE" sz="1200">
                <a:solidFill>
                  <a:srgbClr val="000000"/>
                </a:solidFill>
                <a:latin typeface="Arial"/>
              </a:rPr>
              <a:pPr algn="r">
                <a:lnSpc>
                  <a:spcPct val="100000"/>
                </a:lnSpc>
              </a:pPr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813" y="174625"/>
            <a:ext cx="2055812" cy="5953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74625"/>
            <a:ext cx="6018213" cy="5953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CBBC8C-CD01-4129-8DC7-661E988804E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7EACF4-2745-4614-8F11-FA10C912DAB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F0EB60-35B8-4099-B587-A3DC84F09D99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19CAB6-D650-4851-ADFA-C1A0AEDBA31C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B2745E-6ABA-4833-9345-B6A9D6A219AC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10F621-0CFD-47FF-B97B-F8C4822AB66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7B5952-E6A1-4C87-93EE-0FADD6224407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1A5101-7A67-4998-80BD-279D3C0BE6C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977945-448B-41F7-BD9F-957F88A6F692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249DA5-7676-4005-AF30-6C81AD42825D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7889C6-CDA4-40DB-8086-D40CD370DD03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7013" cy="4522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4963"/>
            <a:ext cx="4037012" cy="45227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8201025" y="6453188"/>
            <a:ext cx="615950" cy="30638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fld id="{CBEE8D2F-C730-4F98-BF48-4691A5953168}" type="slidenum">
              <a:rPr lang="en-US" sz="1400">
                <a:solidFill>
                  <a:srgbClr val="000000"/>
                </a:solidFill>
              </a:rPr>
              <a:pPr algn="ctr"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  <a:defRPr/>
              </a:pPr>
              <a:t>‹Nr.›</a:t>
            </a:fld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74625"/>
            <a:ext cx="8226425" cy="13398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Klicken Sie, um das Format des Titeltextes zu bearbeiten</a:t>
            </a:r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6425" cy="452278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Klicken Sie, um die Formate des Gliederungstextes zu bearbeiten</a:t>
            </a:r>
          </a:p>
          <a:p>
            <a:pPr lvl="1"/>
            <a:r>
              <a:rPr lang="en-GB" smtClean="0"/>
              <a:t>Zweite Gliederungsebene</a:t>
            </a:r>
          </a:p>
          <a:p>
            <a:pPr lvl="2"/>
            <a:r>
              <a:rPr lang="en-GB" smtClean="0"/>
              <a:t>Dritte Gliederungsebene</a:t>
            </a:r>
          </a:p>
          <a:p>
            <a:pPr lvl="3"/>
            <a:r>
              <a:rPr lang="en-GB" smtClean="0"/>
              <a:t>Vierte Gliederungsebene</a:t>
            </a:r>
          </a:p>
          <a:p>
            <a:pPr lvl="4"/>
            <a:r>
              <a:rPr lang="en-GB" smtClean="0"/>
              <a:t>Fünfte Gliederungsebene</a:t>
            </a:r>
          </a:p>
          <a:p>
            <a:pPr lvl="4"/>
            <a:r>
              <a:rPr lang="en-GB" smtClean="0"/>
              <a:t>Sechste Gliederungsebene</a:t>
            </a:r>
          </a:p>
          <a:p>
            <a:pPr lvl="4"/>
            <a:r>
              <a:rPr lang="en-GB" smtClean="0"/>
              <a:t>Siebente Gliederungsebene</a:t>
            </a:r>
          </a:p>
          <a:p>
            <a:pPr lvl="4"/>
            <a:r>
              <a:rPr lang="en-GB" smtClean="0"/>
              <a:t>Achte Gliederungsebene</a:t>
            </a:r>
          </a:p>
          <a:p>
            <a:pPr lvl="4"/>
            <a:r>
              <a:rPr lang="en-GB" smtClean="0"/>
              <a:t>Neunte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0" y="-1588"/>
            <a:ext cx="9145588" cy="68595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051" name="Text Box 2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2052" name="Text Box 3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0425" cy="4730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defRPr sz="14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F481540C-02A0-4CB5-823B-731755CE769E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ea typeface="SimSun" charset="0"/>
          <a:cs typeface="SimSun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soriasisconnect.com/index.jsp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ChangeArrowheads="1"/>
          </p:cNvSpPr>
          <p:nvPr/>
        </p:nvSpPr>
        <p:spPr bwMode="auto">
          <a:xfrm>
            <a:off x="3694462" y="3798888"/>
            <a:ext cx="2019184" cy="1017844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>
            <a:spAutoFit/>
          </a:bodyPr>
          <a:lstStyle/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de-DE" dirty="0">
              <a:solidFill>
                <a:srgbClr val="000000"/>
              </a:solidFill>
              <a:latin typeface="Trebuchet MS" pitchFamily="34" charset="0"/>
            </a:endParaRPr>
          </a:p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dirty="0">
                <a:solidFill>
                  <a:srgbClr val="000000"/>
                </a:solidFill>
                <a:latin typeface="Trebuchet MS" pitchFamily="34" charset="0"/>
              </a:rPr>
              <a:t>Sören Mucha, </a:t>
            </a:r>
            <a:r>
              <a:rPr lang="de-DE" dirty="0" err="1" smtClean="0">
                <a:solidFill>
                  <a:srgbClr val="000000"/>
                </a:solidFill>
                <a:latin typeface="Trebuchet MS" pitchFamily="34" charset="0"/>
              </a:rPr>
              <a:t>PhD</a:t>
            </a:r>
            <a:endParaRPr lang="de-DE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Mai 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7th 2014</a:t>
            </a:r>
            <a:endParaRPr lang="de-DE" sz="1200" dirty="0">
              <a:solidFill>
                <a:srgbClr val="000000"/>
              </a:solidFill>
              <a:latin typeface="Trebuchet MS" pitchFamily="34" charset="0"/>
            </a:endParaRPr>
          </a:p>
        </p:txBody>
      </p:sp>
      <p:sp>
        <p:nvSpPr>
          <p:cNvPr id="3074" name="Rectangle 1"/>
          <p:cNvSpPr>
            <a:spLocks noChangeArrowheads="1"/>
          </p:cNvSpPr>
          <p:nvPr/>
        </p:nvSpPr>
        <p:spPr bwMode="auto">
          <a:xfrm>
            <a:off x="0" y="2640013"/>
            <a:ext cx="9144000" cy="9562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6800" rIns="90000" bIns="46800" anchor="ctr">
            <a:spAutoFit/>
          </a:bodyPr>
          <a:lstStyle/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Identification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new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susceptibility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loci </a:t>
            </a:r>
          </a:p>
          <a:p>
            <a:pPr algn="ct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for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psoriasis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using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Human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Exome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BeadChip</a:t>
            </a:r>
            <a:endParaRPr lang="de-DE" sz="2800" dirty="0">
              <a:solidFill>
                <a:srgbClr val="008DD5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" y="838080"/>
            <a:ext cx="9144000" cy="68592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Preliminary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results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with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GCTA </a:t>
            </a:r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1981200" y="2194678"/>
            <a:ext cx="238124" cy="257175"/>
            <a:chOff x="337" y="1776"/>
            <a:chExt cx="150" cy="162"/>
          </a:xfrm>
        </p:grpSpPr>
        <p:grpSp>
          <p:nvGrpSpPr>
            <p:cNvPr id="6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12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3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4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5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7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8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0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1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16" name="Group 37"/>
          <p:cNvGrpSpPr>
            <a:grpSpLocks/>
          </p:cNvGrpSpPr>
          <p:nvPr/>
        </p:nvGrpSpPr>
        <p:grpSpPr bwMode="auto">
          <a:xfrm>
            <a:off x="1981200" y="2674614"/>
            <a:ext cx="238124" cy="257175"/>
            <a:chOff x="337" y="1776"/>
            <a:chExt cx="150" cy="162"/>
          </a:xfrm>
        </p:grpSpPr>
        <p:grpSp>
          <p:nvGrpSpPr>
            <p:cNvPr id="17" name="Group 38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23" name="Oval 39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4" name="Oval 40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5" name="Oval 41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6" name="Freeform 42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8" name="Group 43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19" name="Oval 44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0" name="Oval 45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1" name="Oval 46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2" name="Freeform 47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sp>
        <p:nvSpPr>
          <p:cNvPr id="49" name="CustomShape 2"/>
          <p:cNvSpPr/>
          <p:nvPr/>
        </p:nvSpPr>
        <p:spPr>
          <a:xfrm>
            <a:off x="2259624" y="2123240"/>
            <a:ext cx="7493976" cy="373857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342900" lvl="1" indent="-342900"/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A tool for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G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enome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-wide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C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omplex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T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rait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A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nalysis</a:t>
            </a:r>
            <a:endParaRPr lang="en-US" sz="16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marL="342900" lvl="1" indent="-342900"/>
            <a:endParaRPr lang="en-US" sz="16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marL="342900" lvl="1" indent="-342900"/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Using the option MLMA </a:t>
            </a:r>
          </a:p>
          <a:p>
            <a:pPr marL="342900" lvl="1" indent="-342900"/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(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m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ixed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l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inear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m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odel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based </a:t>
            </a:r>
            <a:r>
              <a:rPr lang="de-DE" sz="1600" dirty="0" smtClean="0">
                <a:solidFill>
                  <a:srgbClr val="008DD5"/>
                </a:solidFill>
                <a:latin typeface="Trebuchet MS" pitchFamily="34" charset="0"/>
              </a:rPr>
              <a:t>a</a:t>
            </a:r>
            <a:r>
              <a:rPr lang="en-US" sz="1600" dirty="0" err="1" smtClean="0">
                <a:solidFill>
                  <a:schemeClr val="tx1"/>
                </a:solidFill>
                <a:latin typeface="Trebuchet MS" pitchFamily="34" charset="0"/>
              </a:rPr>
              <a:t>ssociation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 analysis)</a:t>
            </a:r>
          </a:p>
          <a:p>
            <a:pPr marL="342900" lvl="1" indent="-342900"/>
            <a:endParaRPr lang="en-US" sz="1600" dirty="0" smtClean="0">
              <a:solidFill>
                <a:schemeClr val="tx1"/>
              </a:solidFill>
              <a:latin typeface="Trebuchet MS" pitchFamily="34" charset="0"/>
            </a:endParaRPr>
          </a:p>
        </p:txBody>
      </p:sp>
      <p:pic>
        <p:nvPicPr>
          <p:cNvPr id="21505" name="Picture 1" descr="C:\Users\o\Desktop\Capture.PNG"/>
          <p:cNvPicPr>
            <a:picLocks noChangeAspect="1" noChangeArrowheads="1"/>
          </p:cNvPicPr>
          <p:nvPr/>
        </p:nvPicPr>
        <p:blipFill>
          <a:blip r:embed="rId3"/>
          <a:srcRect l="1010" t="12639" r="2042"/>
          <a:stretch>
            <a:fillRect/>
          </a:stretch>
        </p:blipFill>
        <p:spPr bwMode="auto">
          <a:xfrm>
            <a:off x="2133600" y="3352800"/>
            <a:ext cx="5029200" cy="1605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1" name="CustomShape 28"/>
          <p:cNvSpPr/>
          <p:nvPr/>
        </p:nvSpPr>
        <p:spPr>
          <a:xfrm>
            <a:off x="3090862" y="4981653"/>
            <a:ext cx="3114676" cy="352347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Advantages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linear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mixed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models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[11]</a:t>
            </a:r>
            <a:endParaRPr dirty="0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Synonymous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SNPs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as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quality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control</a:t>
            </a:r>
            <a:endParaRPr dirty="0">
              <a:latin typeface="Trebuchet MS" pitchFamily="34" charset="0"/>
            </a:endParaRPr>
          </a:p>
        </p:txBody>
      </p:sp>
      <p:sp>
        <p:nvSpPr>
          <p:cNvPr id="8" name="CustomShape 29"/>
          <p:cNvSpPr/>
          <p:nvPr/>
        </p:nvSpPr>
        <p:spPr>
          <a:xfrm>
            <a:off x="2800350" y="5943600"/>
            <a:ext cx="3543300" cy="358952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QQ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plot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synonymous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SNPs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passed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the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1st QC</a:t>
            </a:r>
            <a:endParaRPr>
              <a:latin typeface="Trebuchet MS" pitchFamily="34" charset="0"/>
            </a:endParaRPr>
          </a:p>
        </p:txBody>
      </p:sp>
      <p:pic>
        <p:nvPicPr>
          <p:cNvPr id="1026" name="Picture 2" descr="E:\plink107Win\ExomeChip\GCTA\pics_exome\synonymSNPs\DavidGCTA_noZoom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01800" y="1676400"/>
            <a:ext cx="5740400" cy="4305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3352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Manhattan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plots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variants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passed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QC</a:t>
            </a:r>
            <a:endParaRPr lang="de-DE" sz="2800" dirty="0" smtClean="0">
              <a:solidFill>
                <a:srgbClr val="008DD5"/>
              </a:solidFill>
              <a:latin typeface="Trebuchet MS" pitchFamily="34" charset="0"/>
            </a:endParaRPr>
          </a:p>
        </p:txBody>
      </p:sp>
      <p:sp>
        <p:nvSpPr>
          <p:cNvPr id="8" name="CustomShape 29"/>
          <p:cNvSpPr/>
          <p:nvPr/>
        </p:nvSpPr>
        <p:spPr>
          <a:xfrm>
            <a:off x="2800350" y="5943600"/>
            <a:ext cx="2914650" cy="358952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QQ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plot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all SNPs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passed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the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1st QC</a:t>
            </a:r>
            <a:endParaRPr>
              <a:latin typeface="Trebuchet MS" pitchFamily="34" charset="0"/>
            </a:endParaRPr>
          </a:p>
        </p:txBody>
      </p:sp>
      <p:pic>
        <p:nvPicPr>
          <p:cNvPr id="62468" name="Picture 4" descr="E:\plink107Win\ExomeChip\GCTA\pics_exome\DavidPics\David_Manhattan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22400" y="1752600"/>
            <a:ext cx="6299200" cy="4724400"/>
          </a:xfrm>
          <a:prstGeom prst="rect">
            <a:avLst/>
          </a:prstGeom>
          <a:noFill/>
        </p:spPr>
      </p:pic>
      <p:sp>
        <p:nvSpPr>
          <p:cNvPr id="7" name="Textfeld 6"/>
          <p:cNvSpPr txBox="1"/>
          <p:nvPr/>
        </p:nvSpPr>
        <p:spPr>
          <a:xfrm>
            <a:off x="533400" y="525780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p = 5E-8</a:t>
            </a:r>
            <a:endParaRPr lang="de-DE" sz="1200" dirty="0">
              <a:solidFill>
                <a:schemeClr val="tx1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" y="838080"/>
            <a:ext cx="9144000" cy="68592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QQ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plots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variants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passed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QC</a:t>
            </a:r>
            <a:endParaRPr lang="de-DE" sz="2800" dirty="0" smtClean="0">
              <a:solidFill>
                <a:srgbClr val="008DD5"/>
              </a:solidFill>
              <a:latin typeface="Trebuchet MS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de-DE" sz="1100" dirty="0" smtClean="0">
                <a:solidFill>
                  <a:srgbClr val="0066CC"/>
                </a:solidFill>
                <a:latin typeface="Trebuchet MS" pitchFamily="34" charset="0"/>
              </a:rPr>
              <a:t> </a:t>
            </a:r>
            <a:endParaRPr sz="1100" dirty="0">
              <a:solidFill>
                <a:srgbClr val="0066CC"/>
              </a:solidFill>
              <a:latin typeface="Trebuchet MS" pitchFamily="34" charset="0"/>
            </a:endParaRPr>
          </a:p>
        </p:txBody>
      </p:sp>
      <p:pic>
        <p:nvPicPr>
          <p:cNvPr id="14337" name="Picture 1" descr="E:\plink107Win\ExomeChip\GCTA\pics_exome\DavidPics\DavidGCT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57300" y="1447800"/>
            <a:ext cx="6629400" cy="49720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3352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Summary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preliminary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results</a:t>
            </a:r>
            <a:endParaRPr lang="de-DE" sz="2800" dirty="0" smtClean="0">
              <a:solidFill>
                <a:srgbClr val="008DD5"/>
              </a:solidFill>
              <a:latin typeface="Trebuchet MS" pitchFamily="34" charset="0"/>
            </a:endParaRPr>
          </a:p>
        </p:txBody>
      </p:sp>
      <p:graphicFrame>
        <p:nvGraphicFramePr>
          <p:cNvPr id="7" name="Tabelle 6"/>
          <p:cNvGraphicFramePr>
            <a:graphicFrameLocks noGrp="1"/>
          </p:cNvGraphicFramePr>
          <p:nvPr/>
        </p:nvGraphicFramePr>
        <p:xfrm>
          <a:off x="2007157" y="1396994"/>
          <a:ext cx="5129687" cy="4385880"/>
        </p:xfrm>
        <a:graphic>
          <a:graphicData uri="http://schemas.openxmlformats.org/drawingml/2006/table">
            <a:tbl>
              <a:tblPr/>
              <a:tblGrid>
                <a:gridCol w="735313"/>
                <a:gridCol w="653612"/>
                <a:gridCol w="653612"/>
                <a:gridCol w="957075"/>
                <a:gridCol w="761575"/>
                <a:gridCol w="571910"/>
                <a:gridCol w="796590"/>
              </a:tblGrid>
              <a:tr h="247319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SNP_ID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CHR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POSITION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GENE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P_DAVID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OR_DAVID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95 % CI_DAVID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rs148783236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50785016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USP8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1,26396E-49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1,14-1,19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rs193265694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132632062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USP20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1,44E-29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1,36-1,54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rs201837176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147830322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TTC29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1,44678E-22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1,14-1,22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rs138480247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182740282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MCCC1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1,90965E-20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1,82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1,60-2,06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0542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rs201301273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17316832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MYO9B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5,47627E-19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2,01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1,72-2,34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90233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rs12188300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158829527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 err="1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upstream</a:t>
                      </a:r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 </a:t>
                      </a:r>
                      <a:r>
                        <a:rPr lang="de-DE" sz="900" b="0" i="0" u="none" strike="noStrike" dirty="0" err="1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of</a:t>
                      </a:r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 IL12B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2,19413E-17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1,08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FF0000"/>
                          </a:solidFill>
                          <a:latin typeface="Trebuchet MS" pitchFamily="34" charset="0"/>
                        </a:rPr>
                        <a:t>1,06-1,09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rs142631461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27576202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CRYBA1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5,22167E-16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1,17-1,30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rs149184541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71725634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NUMA1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1,30131E-15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1,26-1,46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rs41306648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129914025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MKI67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2,25324E-14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1,25-1,45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rs7067305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14231292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900" b="0" i="0" u="none" strike="noStrike">
                        <a:solidFill>
                          <a:srgbClr val="000000"/>
                        </a:solidFill>
                        <a:latin typeface="Trebuchet MS" pitchFamily="34" charset="0"/>
                      </a:endParaRP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1,48205E-12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1,14-1,26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rs138083036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144881547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PDE4DIP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4,05668E-11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1,13-1,25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rs117513116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118100268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CCDC172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6,38899E-11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1,87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1,55-2,25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rs2232455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6662057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KLHL21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6,96698E-11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1,11-1,22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rs61748861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15247307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INSC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8,87873E-11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1,22-1,46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rs72753850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204589057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LRRN2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1,09237E-10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1,64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1,41-1,91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rs149880583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4841553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RADIL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7,54804E-10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1,21-1,45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rs145304925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130444685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STXBP1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7,58439E-10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2,12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1,67-2,70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rs117633649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52537334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 smtClean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 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latin typeface="Trebuchet MS" pitchFamily="34" charset="0"/>
                      </a:endParaRP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1,09292E-09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1,30-1,67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rs34448455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63994510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NUDT22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4,28762E-09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1,31-1,70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rs143719440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47602691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SPATC1L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4,56568E-09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1,78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1,47-2,16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rs144153566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103382660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CCDC168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5,21769E-09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1,39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1,25-1,55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rs200975071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15029413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DDX3Y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6,521E-09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1,09-1,20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rs148884710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41546158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EP300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9,60196E-09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1,27-1,63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rs34163881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50655543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SELO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2,07003E-08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1,11-1,25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rs142792529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61470065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COL9A3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2,13623E-08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1,12-1,26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rs143303729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247013492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AHCTF1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2,33489E-08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1,47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1,29-1,69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rs34925440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210660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RIC8A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2,42348E-08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1,31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1,19-1,44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rs35220466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38830355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TLR6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3,21267E-08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1,77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1,45-2,17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136641"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rs41306231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200801935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CAMSAP2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4,99438E-08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1,42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b="0" i="0" u="none" strike="noStrike" dirty="0">
                          <a:solidFill>
                            <a:srgbClr val="000000"/>
                          </a:solidFill>
                          <a:latin typeface="Trebuchet MS" pitchFamily="34" charset="0"/>
                        </a:rPr>
                        <a:t>1,25-1,61</a:t>
                      </a:r>
                    </a:p>
                  </a:txBody>
                  <a:tcPr marL="5549" marR="5549" marT="554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2533650" y="2971800"/>
          <a:ext cx="3714750" cy="936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168"/>
                <a:gridCol w="478155"/>
                <a:gridCol w="1063942"/>
                <a:gridCol w="817880"/>
                <a:gridCol w="522605"/>
              </a:tblGrid>
              <a:tr h="285752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Gen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 smtClean="0">
                          <a:latin typeface="Trebuchet MS" pitchFamily="34" charset="0"/>
                        </a:rPr>
                        <a:t>Chr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SNP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P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OR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CCDC168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Trebuchet MS" pitchFamily="34" charset="0"/>
                        </a:rPr>
                        <a:t>13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rs144153566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5,22E-09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1,39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55898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CCDC172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Trebuchet MS" pitchFamily="34" charset="0"/>
                        </a:rPr>
                        <a:t>10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rs117513116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000A"/>
                          </a:solidFill>
                          <a:latin typeface="Trebuchet MS" pitchFamily="34" charset="0"/>
                          <a:ea typeface="MS Mincho"/>
                          <a:cs typeface="Times New Roman"/>
                        </a:rPr>
                        <a:t>6,39E-11</a:t>
                      </a:r>
                      <a:endParaRPr lang="de-DE" sz="1200" dirty="0">
                        <a:solidFill>
                          <a:srgbClr val="00000A"/>
                        </a:solidFill>
                        <a:latin typeface="Trebuchet MS" pitchFamily="34" charset="0"/>
                        <a:ea typeface="MS Mincho"/>
                        <a:cs typeface="Times New Roman"/>
                      </a:endParaRPr>
                    </a:p>
                  </a:txBody>
                  <a:tcPr marL="24765" marR="34925" marT="34925" marB="349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rgbClr val="00000A"/>
                          </a:solidFill>
                          <a:latin typeface="Trebuchet MS" pitchFamily="34" charset="0"/>
                          <a:ea typeface="MS Mincho"/>
                          <a:cs typeface="Times New Roman"/>
                        </a:rPr>
                        <a:t>1,87</a:t>
                      </a:r>
                      <a:endParaRPr lang="de-DE" sz="1200" dirty="0">
                        <a:solidFill>
                          <a:srgbClr val="00000A"/>
                        </a:solidFill>
                        <a:latin typeface="Trebuchet MS" pitchFamily="34" charset="0"/>
                        <a:ea typeface="MS Mincho"/>
                        <a:cs typeface="Times New Roman"/>
                      </a:endParaRPr>
                    </a:p>
                  </a:txBody>
                  <a:tcPr marL="24765" marR="34925" marT="34925" marB="34925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feld 8"/>
          <p:cNvSpPr txBox="1"/>
          <p:nvPr/>
        </p:nvSpPr>
        <p:spPr>
          <a:xfrm>
            <a:off x="2590800" y="4800600"/>
            <a:ext cx="358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chemeClr val="tx1"/>
                </a:solidFill>
                <a:latin typeface="Trebuchet MS" pitchFamily="34" charset="0"/>
              </a:rPr>
              <a:t>Proteins </a:t>
            </a:r>
            <a:r>
              <a:rPr lang="de-DE" sz="1600" dirty="0" err="1" smtClean="0">
                <a:solidFill>
                  <a:schemeClr val="tx1"/>
                </a:solidFill>
                <a:latin typeface="Trebuchet MS" pitchFamily="34" charset="0"/>
              </a:rPr>
              <a:t>contain</a:t>
            </a:r>
            <a:r>
              <a:rPr lang="de-DE" sz="16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  <a:latin typeface="Trebuchet MS" pitchFamily="34" charset="0"/>
              </a:rPr>
              <a:t>Coiled-Coil</a:t>
            </a:r>
            <a:r>
              <a:rPr lang="de-DE" sz="1600" dirty="0" smtClean="0">
                <a:solidFill>
                  <a:schemeClr val="tx1"/>
                </a:solidFill>
                <a:latin typeface="Trebuchet MS" pitchFamily="34" charset="0"/>
              </a:rPr>
              <a:t> Domain</a:t>
            </a:r>
            <a:endParaRPr lang="de-DE" sz="1600" dirty="0">
              <a:solidFill>
                <a:schemeClr val="tx1"/>
              </a:solidFill>
              <a:latin typeface="Trebuchet MS" pitchFamily="34" charset="0"/>
            </a:endParaRPr>
          </a:p>
        </p:txBody>
      </p:sp>
      <p:cxnSp>
        <p:nvCxnSpPr>
          <p:cNvPr id="12" name="Gerade Verbindung mit Pfeil 11"/>
          <p:cNvCxnSpPr>
            <a:stCxn id="18" idx="2"/>
            <a:endCxn id="9" idx="0"/>
          </p:cNvCxnSpPr>
          <p:nvPr/>
        </p:nvCxnSpPr>
        <p:spPr bwMode="auto">
          <a:xfrm>
            <a:off x="4381500" y="3886200"/>
            <a:ext cx="0" cy="91440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Abgerundetes Rechteck 17"/>
          <p:cNvSpPr/>
          <p:nvPr/>
        </p:nvSpPr>
        <p:spPr bwMode="auto">
          <a:xfrm>
            <a:off x="2514600" y="3276600"/>
            <a:ext cx="3733800" cy="609600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pull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3352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Regional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plots</a:t>
            </a:r>
            <a:endParaRPr lang="de-DE" sz="2800" dirty="0" smtClean="0">
              <a:solidFill>
                <a:srgbClr val="008DD5"/>
              </a:solidFill>
              <a:latin typeface="Trebuchet MS" pitchFamily="34" charset="0"/>
            </a:endParaRPr>
          </a:p>
        </p:txBody>
      </p:sp>
      <p:grpSp>
        <p:nvGrpSpPr>
          <p:cNvPr id="13" name="Gruppieren 12"/>
          <p:cNvGrpSpPr/>
          <p:nvPr/>
        </p:nvGrpSpPr>
        <p:grpSpPr>
          <a:xfrm>
            <a:off x="184753" y="1524000"/>
            <a:ext cx="8774495" cy="3048000"/>
            <a:chOff x="152399" y="1524000"/>
            <a:chExt cx="8774495" cy="3048000"/>
          </a:xfrm>
        </p:grpSpPr>
        <p:pic>
          <p:nvPicPr>
            <p:cNvPr id="15365" name="Picture 5" descr="C:\Users\o\Desktop\Capture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4572000" y="1524000"/>
              <a:ext cx="4354894" cy="3048000"/>
            </a:xfrm>
            <a:prstGeom prst="rect">
              <a:avLst/>
            </a:prstGeom>
            <a:noFill/>
          </p:spPr>
        </p:pic>
        <p:pic>
          <p:nvPicPr>
            <p:cNvPr id="15366" name="Picture 6" descr="C:\Users\o\Desktop\Capture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52399" y="1524000"/>
              <a:ext cx="4357733" cy="3042317"/>
            </a:xfrm>
            <a:prstGeom prst="rect">
              <a:avLst/>
            </a:prstGeom>
            <a:noFill/>
          </p:spPr>
        </p:pic>
      </p:grpSp>
      <p:pic>
        <p:nvPicPr>
          <p:cNvPr id="15367" name="Picture 7" descr="C:\Users\o\Desktop\Capture23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905000" y="5029200"/>
            <a:ext cx="5257800" cy="863497"/>
          </a:xfrm>
          <a:prstGeom prst="rect">
            <a:avLst/>
          </a:prstGeom>
          <a:noFill/>
        </p:spPr>
      </p:pic>
    </p:spTree>
  </p:cSld>
  <p:clrMapOvr>
    <a:masterClrMapping/>
  </p:clrMapOvr>
  <p:transition>
    <p:pull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Summary</a:t>
            </a:r>
            <a:endParaRPr>
              <a:latin typeface="Trebuchet MS" pitchFamily="34" charset="0"/>
            </a:endParaRPr>
          </a:p>
        </p:txBody>
      </p:sp>
      <p:sp>
        <p:nvSpPr>
          <p:cNvPr id="67" name="CustomShape 1"/>
          <p:cNvSpPr/>
          <p:nvPr/>
        </p:nvSpPr>
        <p:spPr>
          <a:xfrm>
            <a:off x="2362200" y="4724400"/>
            <a:ext cx="4724400" cy="533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29 SNPs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with</a:t>
            </a: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 p&lt;5e-8  		32 SNPs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with</a:t>
            </a: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 p&lt;5e-8</a:t>
            </a: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	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	</a:t>
            </a: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</p:txBody>
      </p:sp>
      <p:pic>
        <p:nvPicPr>
          <p:cNvPr id="10241" name="Picture 1" descr="E:\Dropbox\IKMB\Projekte\lab_talk\qc_comparison.png"/>
          <p:cNvPicPr>
            <a:picLocks noChangeAspect="1" noChangeArrowheads="1"/>
          </p:cNvPicPr>
          <p:nvPr/>
        </p:nvPicPr>
        <p:blipFill>
          <a:blip r:embed="rId3"/>
          <a:srcRect l="9169" t="18338" r="10602" b="24355"/>
          <a:stretch>
            <a:fillRect/>
          </a:stretch>
        </p:blipFill>
        <p:spPr bwMode="auto">
          <a:xfrm>
            <a:off x="2362200" y="1600200"/>
            <a:ext cx="4160520" cy="2971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3999" cy="5169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Outlook</a:t>
            </a:r>
            <a:endParaRPr>
              <a:latin typeface="Trebuchet MS" pitchFamily="34" charset="0"/>
            </a:endParaRPr>
          </a:p>
        </p:txBody>
      </p: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2326284" y="2504491"/>
            <a:ext cx="238124" cy="257175"/>
            <a:chOff x="337" y="1776"/>
            <a:chExt cx="150" cy="162"/>
          </a:xfrm>
        </p:grpSpPr>
        <p:grpSp>
          <p:nvGrpSpPr>
            <p:cNvPr id="5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12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3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4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5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6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7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0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11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16" name="Group 26"/>
          <p:cNvGrpSpPr>
            <a:grpSpLocks/>
          </p:cNvGrpSpPr>
          <p:nvPr/>
        </p:nvGrpSpPr>
        <p:grpSpPr bwMode="auto">
          <a:xfrm>
            <a:off x="2326284" y="3623529"/>
            <a:ext cx="238124" cy="257175"/>
            <a:chOff x="337" y="1776"/>
            <a:chExt cx="150" cy="162"/>
          </a:xfrm>
        </p:grpSpPr>
        <p:grpSp>
          <p:nvGrpSpPr>
            <p:cNvPr id="17" name="Group 27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23" name="Oval 28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4" name="Oval 29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5" name="Oval 30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6" name="Freeform 31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8" name="Group 32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19" name="Oval 33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0" name="Oval 34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1" name="Oval 35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22" name="Freeform 36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sp>
        <p:nvSpPr>
          <p:cNvPr id="27" name="CustomShape 1"/>
          <p:cNvSpPr/>
          <p:nvPr/>
        </p:nvSpPr>
        <p:spPr>
          <a:xfrm>
            <a:off x="2586720" y="2362200"/>
            <a:ext cx="5719080" cy="2667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Clusterplot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analysis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8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Comparison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both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QCs</a:t>
            </a:r>
          </a:p>
          <a:p>
            <a:pPr>
              <a:lnSpc>
                <a:spcPct val="150000"/>
              </a:lnSpc>
            </a:pPr>
            <a:endParaRPr lang="de-DE" sz="8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Include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more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SNPs in regional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plots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8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Pathway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analysis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8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Metaanalysis</a:t>
            </a:r>
          </a:p>
          <a:p>
            <a:pPr>
              <a:lnSpc>
                <a:spcPct val="150000"/>
              </a:lnSpc>
            </a:pP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	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	</a:t>
            </a: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</p:txBody>
      </p:sp>
      <p:grpSp>
        <p:nvGrpSpPr>
          <p:cNvPr id="28" name="Group 15"/>
          <p:cNvGrpSpPr>
            <a:grpSpLocks/>
          </p:cNvGrpSpPr>
          <p:nvPr/>
        </p:nvGrpSpPr>
        <p:grpSpPr bwMode="auto">
          <a:xfrm>
            <a:off x="2326284" y="3058319"/>
            <a:ext cx="238124" cy="257175"/>
            <a:chOff x="337" y="1776"/>
            <a:chExt cx="150" cy="162"/>
          </a:xfrm>
        </p:grpSpPr>
        <p:grpSp>
          <p:nvGrpSpPr>
            <p:cNvPr id="29" name="Group 16"/>
            <p:cNvGrpSpPr>
              <a:grpSpLocks/>
            </p:cNvGrpSpPr>
            <p:nvPr/>
          </p:nvGrpSpPr>
          <p:grpSpPr bwMode="auto">
            <a:xfrm rot="5400000">
              <a:off x="356" y="1800"/>
              <a:ext cx="144" cy="131"/>
              <a:chOff x="2927" y="1480"/>
              <a:chExt cx="532" cy="486"/>
            </a:xfrm>
          </p:grpSpPr>
          <p:sp>
            <p:nvSpPr>
              <p:cNvPr id="35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6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7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8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30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31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2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3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4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52" name="Group 27"/>
          <p:cNvGrpSpPr>
            <a:grpSpLocks/>
          </p:cNvGrpSpPr>
          <p:nvPr/>
        </p:nvGrpSpPr>
        <p:grpSpPr bwMode="auto">
          <a:xfrm rot="5400000">
            <a:off x="2354262" y="4191380"/>
            <a:ext cx="228600" cy="207962"/>
            <a:chOff x="2927" y="1480"/>
            <a:chExt cx="532" cy="486"/>
          </a:xfrm>
        </p:grpSpPr>
        <p:sp>
          <p:nvSpPr>
            <p:cNvPr id="58" name="Oval 28"/>
            <p:cNvSpPr>
              <a:spLocks noChangeArrowheads="1"/>
            </p:cNvSpPr>
            <p:nvPr/>
          </p:nvSpPr>
          <p:spPr bwMode="auto">
            <a:xfrm>
              <a:off x="3097" y="1480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59" name="Oval 29"/>
            <p:cNvSpPr>
              <a:spLocks noChangeArrowheads="1"/>
            </p:cNvSpPr>
            <p:nvPr/>
          </p:nvSpPr>
          <p:spPr bwMode="auto">
            <a:xfrm>
              <a:off x="2927" y="1773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0" name="Oval 30"/>
            <p:cNvSpPr>
              <a:spLocks noChangeArrowheads="1"/>
            </p:cNvSpPr>
            <p:nvPr/>
          </p:nvSpPr>
          <p:spPr bwMode="auto">
            <a:xfrm>
              <a:off x="3267" y="1773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1" name="Freeform 31"/>
            <p:cNvSpPr>
              <a:spLocks/>
            </p:cNvSpPr>
            <p:nvPr/>
          </p:nvSpPr>
          <p:spPr bwMode="auto">
            <a:xfrm>
              <a:off x="2943" y="1537"/>
              <a:ext cx="501" cy="429"/>
            </a:xfrm>
            <a:custGeom>
              <a:avLst/>
              <a:gdLst>
                <a:gd name="T0" fmla="*/ 161 w 501"/>
                <a:gd name="T1" fmla="*/ 1 h 429"/>
                <a:gd name="T2" fmla="*/ 0 w 501"/>
                <a:gd name="T3" fmla="*/ 280 h 429"/>
                <a:gd name="T4" fmla="*/ 81 w 501"/>
                <a:gd name="T5" fmla="*/ 429 h 429"/>
                <a:gd name="T6" fmla="*/ 430 w 501"/>
                <a:gd name="T7" fmla="*/ 429 h 429"/>
                <a:gd name="T8" fmla="*/ 501 w 501"/>
                <a:gd name="T9" fmla="*/ 281 h 429"/>
                <a:gd name="T10" fmla="*/ 337 w 501"/>
                <a:gd name="T11" fmla="*/ 0 h 429"/>
                <a:gd name="T12" fmla="*/ 161 w 501"/>
                <a:gd name="T13" fmla="*/ 1 h 4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01"/>
                <a:gd name="T22" fmla="*/ 0 h 429"/>
                <a:gd name="T23" fmla="*/ 501 w 501"/>
                <a:gd name="T24" fmla="*/ 429 h 42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01" h="429">
                  <a:moveTo>
                    <a:pt x="161" y="1"/>
                  </a:moveTo>
                  <a:lnTo>
                    <a:pt x="0" y="280"/>
                  </a:lnTo>
                  <a:lnTo>
                    <a:pt x="81" y="429"/>
                  </a:lnTo>
                  <a:lnTo>
                    <a:pt x="430" y="429"/>
                  </a:lnTo>
                  <a:lnTo>
                    <a:pt x="501" y="281"/>
                  </a:lnTo>
                  <a:lnTo>
                    <a:pt x="337" y="0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/>
            <a:lstStyle/>
            <a:p>
              <a:endParaRPr lang="de-DE">
                <a:latin typeface="Trebuchet MS" pitchFamily="34" charset="0"/>
              </a:endParaRPr>
            </a:p>
          </p:txBody>
        </p:sp>
      </p:grpSp>
      <p:grpSp>
        <p:nvGrpSpPr>
          <p:cNvPr id="53" name="Group 32"/>
          <p:cNvGrpSpPr>
            <a:grpSpLocks/>
          </p:cNvGrpSpPr>
          <p:nvPr/>
        </p:nvGrpSpPr>
        <p:grpSpPr bwMode="auto">
          <a:xfrm rot="5400000">
            <a:off x="2314575" y="4162805"/>
            <a:ext cx="228600" cy="207962"/>
            <a:chOff x="2927" y="1480"/>
            <a:chExt cx="532" cy="485"/>
          </a:xfrm>
        </p:grpSpPr>
        <p:sp>
          <p:nvSpPr>
            <p:cNvPr id="54" name="Oval 33"/>
            <p:cNvSpPr>
              <a:spLocks noChangeArrowheads="1"/>
            </p:cNvSpPr>
            <p:nvPr/>
          </p:nvSpPr>
          <p:spPr bwMode="auto">
            <a:xfrm>
              <a:off x="3097" y="1480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55" name="Oval 34"/>
            <p:cNvSpPr>
              <a:spLocks noChangeArrowheads="1"/>
            </p:cNvSpPr>
            <p:nvPr/>
          </p:nvSpPr>
          <p:spPr bwMode="auto">
            <a:xfrm>
              <a:off x="2927" y="1773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56" name="Oval 35"/>
            <p:cNvSpPr>
              <a:spLocks noChangeArrowheads="1"/>
            </p:cNvSpPr>
            <p:nvPr/>
          </p:nvSpPr>
          <p:spPr bwMode="auto">
            <a:xfrm>
              <a:off x="3267" y="1773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57" name="Freeform 36"/>
            <p:cNvSpPr>
              <a:spLocks/>
            </p:cNvSpPr>
            <p:nvPr/>
          </p:nvSpPr>
          <p:spPr bwMode="auto">
            <a:xfrm>
              <a:off x="2943" y="1531"/>
              <a:ext cx="501" cy="429"/>
            </a:xfrm>
            <a:custGeom>
              <a:avLst/>
              <a:gdLst>
                <a:gd name="T0" fmla="*/ 161 w 501"/>
                <a:gd name="T1" fmla="*/ 1 h 429"/>
                <a:gd name="T2" fmla="*/ 0 w 501"/>
                <a:gd name="T3" fmla="*/ 280 h 429"/>
                <a:gd name="T4" fmla="*/ 81 w 501"/>
                <a:gd name="T5" fmla="*/ 429 h 429"/>
                <a:gd name="T6" fmla="*/ 430 w 501"/>
                <a:gd name="T7" fmla="*/ 429 h 429"/>
                <a:gd name="T8" fmla="*/ 501 w 501"/>
                <a:gd name="T9" fmla="*/ 281 h 429"/>
                <a:gd name="T10" fmla="*/ 337 w 501"/>
                <a:gd name="T11" fmla="*/ 0 h 429"/>
                <a:gd name="T12" fmla="*/ 161 w 501"/>
                <a:gd name="T13" fmla="*/ 1 h 4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01"/>
                <a:gd name="T22" fmla="*/ 0 h 429"/>
                <a:gd name="T23" fmla="*/ 501 w 501"/>
                <a:gd name="T24" fmla="*/ 429 h 42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01" h="429">
                  <a:moveTo>
                    <a:pt x="161" y="1"/>
                  </a:moveTo>
                  <a:lnTo>
                    <a:pt x="0" y="280"/>
                  </a:lnTo>
                  <a:lnTo>
                    <a:pt x="81" y="429"/>
                  </a:lnTo>
                  <a:lnTo>
                    <a:pt x="430" y="429"/>
                  </a:lnTo>
                  <a:lnTo>
                    <a:pt x="501" y="281"/>
                  </a:lnTo>
                  <a:lnTo>
                    <a:pt x="337" y="0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/>
            <a:lstStyle/>
            <a:p>
              <a:endParaRPr lang="de-DE">
                <a:latin typeface="Trebuchet MS" pitchFamily="34" charset="0"/>
              </a:endParaRPr>
            </a:p>
          </p:txBody>
        </p:sp>
      </p:grpSp>
      <p:grpSp>
        <p:nvGrpSpPr>
          <p:cNvPr id="49" name="Group 27"/>
          <p:cNvGrpSpPr>
            <a:grpSpLocks/>
          </p:cNvGrpSpPr>
          <p:nvPr/>
        </p:nvGrpSpPr>
        <p:grpSpPr bwMode="auto">
          <a:xfrm rot="5400000">
            <a:off x="2353469" y="4734719"/>
            <a:ext cx="228600" cy="207962"/>
            <a:chOff x="2927" y="1480"/>
            <a:chExt cx="532" cy="486"/>
          </a:xfrm>
        </p:grpSpPr>
        <p:sp>
          <p:nvSpPr>
            <p:cNvPr id="62" name="Oval 28"/>
            <p:cNvSpPr>
              <a:spLocks noChangeArrowheads="1"/>
            </p:cNvSpPr>
            <p:nvPr/>
          </p:nvSpPr>
          <p:spPr bwMode="auto">
            <a:xfrm>
              <a:off x="3097" y="1480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3" name="Oval 29"/>
            <p:cNvSpPr>
              <a:spLocks noChangeArrowheads="1"/>
            </p:cNvSpPr>
            <p:nvPr/>
          </p:nvSpPr>
          <p:spPr bwMode="auto">
            <a:xfrm>
              <a:off x="2927" y="1773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4" name="Oval 30"/>
            <p:cNvSpPr>
              <a:spLocks noChangeArrowheads="1"/>
            </p:cNvSpPr>
            <p:nvPr/>
          </p:nvSpPr>
          <p:spPr bwMode="auto">
            <a:xfrm>
              <a:off x="3267" y="1773"/>
              <a:ext cx="192" cy="192"/>
            </a:xfrm>
            <a:prstGeom prst="ellipse">
              <a:avLst/>
            </a:pr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5" name="Freeform 31"/>
            <p:cNvSpPr>
              <a:spLocks/>
            </p:cNvSpPr>
            <p:nvPr/>
          </p:nvSpPr>
          <p:spPr bwMode="auto">
            <a:xfrm>
              <a:off x="2943" y="1537"/>
              <a:ext cx="501" cy="429"/>
            </a:xfrm>
            <a:custGeom>
              <a:avLst/>
              <a:gdLst>
                <a:gd name="T0" fmla="*/ 161 w 501"/>
                <a:gd name="T1" fmla="*/ 1 h 429"/>
                <a:gd name="T2" fmla="*/ 0 w 501"/>
                <a:gd name="T3" fmla="*/ 280 h 429"/>
                <a:gd name="T4" fmla="*/ 81 w 501"/>
                <a:gd name="T5" fmla="*/ 429 h 429"/>
                <a:gd name="T6" fmla="*/ 430 w 501"/>
                <a:gd name="T7" fmla="*/ 429 h 429"/>
                <a:gd name="T8" fmla="*/ 501 w 501"/>
                <a:gd name="T9" fmla="*/ 281 h 429"/>
                <a:gd name="T10" fmla="*/ 337 w 501"/>
                <a:gd name="T11" fmla="*/ 0 h 429"/>
                <a:gd name="T12" fmla="*/ 161 w 501"/>
                <a:gd name="T13" fmla="*/ 1 h 4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01"/>
                <a:gd name="T22" fmla="*/ 0 h 429"/>
                <a:gd name="T23" fmla="*/ 501 w 501"/>
                <a:gd name="T24" fmla="*/ 429 h 42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01" h="429">
                  <a:moveTo>
                    <a:pt x="161" y="1"/>
                  </a:moveTo>
                  <a:lnTo>
                    <a:pt x="0" y="280"/>
                  </a:lnTo>
                  <a:lnTo>
                    <a:pt x="81" y="429"/>
                  </a:lnTo>
                  <a:lnTo>
                    <a:pt x="430" y="429"/>
                  </a:lnTo>
                  <a:lnTo>
                    <a:pt x="501" y="281"/>
                  </a:lnTo>
                  <a:lnTo>
                    <a:pt x="337" y="0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EAEAEA"/>
            </a:solidFill>
            <a:ln w="3175">
              <a:noFill/>
              <a:round/>
              <a:headEnd/>
              <a:tailEnd/>
            </a:ln>
          </p:spPr>
          <p:txBody>
            <a:bodyPr/>
            <a:lstStyle/>
            <a:p>
              <a:endParaRPr lang="de-DE">
                <a:latin typeface="Trebuchet MS" pitchFamily="34" charset="0"/>
              </a:endParaRPr>
            </a:p>
          </p:txBody>
        </p:sp>
      </p:grpSp>
      <p:grpSp>
        <p:nvGrpSpPr>
          <p:cNvPr id="66" name="Group 32"/>
          <p:cNvGrpSpPr>
            <a:grpSpLocks/>
          </p:cNvGrpSpPr>
          <p:nvPr/>
        </p:nvGrpSpPr>
        <p:grpSpPr bwMode="auto">
          <a:xfrm rot="5400000">
            <a:off x="2313782" y="4706144"/>
            <a:ext cx="228600" cy="207962"/>
            <a:chOff x="2927" y="1480"/>
            <a:chExt cx="532" cy="485"/>
          </a:xfrm>
        </p:grpSpPr>
        <p:sp>
          <p:nvSpPr>
            <p:cNvPr id="67" name="Oval 33"/>
            <p:cNvSpPr>
              <a:spLocks noChangeArrowheads="1"/>
            </p:cNvSpPr>
            <p:nvPr/>
          </p:nvSpPr>
          <p:spPr bwMode="auto">
            <a:xfrm>
              <a:off x="3097" y="1480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8" name="Oval 34"/>
            <p:cNvSpPr>
              <a:spLocks noChangeArrowheads="1"/>
            </p:cNvSpPr>
            <p:nvPr/>
          </p:nvSpPr>
          <p:spPr bwMode="auto">
            <a:xfrm>
              <a:off x="2927" y="1773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69" name="Oval 35"/>
            <p:cNvSpPr>
              <a:spLocks noChangeArrowheads="1"/>
            </p:cNvSpPr>
            <p:nvPr/>
          </p:nvSpPr>
          <p:spPr bwMode="auto">
            <a:xfrm>
              <a:off x="3267" y="1773"/>
              <a:ext cx="192" cy="192"/>
            </a:xfrm>
            <a:prstGeom prst="ellipse">
              <a:avLst/>
            </a:pr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de-DE">
                <a:latin typeface="Trebuchet MS" pitchFamily="34" charset="0"/>
              </a:endParaRPr>
            </a:p>
          </p:txBody>
        </p:sp>
        <p:sp>
          <p:nvSpPr>
            <p:cNvPr id="70" name="Freeform 36"/>
            <p:cNvSpPr>
              <a:spLocks/>
            </p:cNvSpPr>
            <p:nvPr/>
          </p:nvSpPr>
          <p:spPr bwMode="auto">
            <a:xfrm>
              <a:off x="2943" y="1531"/>
              <a:ext cx="501" cy="429"/>
            </a:xfrm>
            <a:custGeom>
              <a:avLst/>
              <a:gdLst>
                <a:gd name="T0" fmla="*/ 161 w 501"/>
                <a:gd name="T1" fmla="*/ 1 h 429"/>
                <a:gd name="T2" fmla="*/ 0 w 501"/>
                <a:gd name="T3" fmla="*/ 280 h 429"/>
                <a:gd name="T4" fmla="*/ 81 w 501"/>
                <a:gd name="T5" fmla="*/ 429 h 429"/>
                <a:gd name="T6" fmla="*/ 430 w 501"/>
                <a:gd name="T7" fmla="*/ 429 h 429"/>
                <a:gd name="T8" fmla="*/ 501 w 501"/>
                <a:gd name="T9" fmla="*/ 281 h 429"/>
                <a:gd name="T10" fmla="*/ 337 w 501"/>
                <a:gd name="T11" fmla="*/ 0 h 429"/>
                <a:gd name="T12" fmla="*/ 161 w 501"/>
                <a:gd name="T13" fmla="*/ 1 h 42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01"/>
                <a:gd name="T22" fmla="*/ 0 h 429"/>
                <a:gd name="T23" fmla="*/ 501 w 501"/>
                <a:gd name="T24" fmla="*/ 429 h 42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01" h="429">
                  <a:moveTo>
                    <a:pt x="161" y="1"/>
                  </a:moveTo>
                  <a:lnTo>
                    <a:pt x="0" y="280"/>
                  </a:lnTo>
                  <a:lnTo>
                    <a:pt x="81" y="429"/>
                  </a:lnTo>
                  <a:lnTo>
                    <a:pt x="430" y="429"/>
                  </a:lnTo>
                  <a:lnTo>
                    <a:pt x="501" y="281"/>
                  </a:lnTo>
                  <a:lnTo>
                    <a:pt x="337" y="0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0092D2"/>
            </a:solidFill>
            <a:ln w="3175">
              <a:noFill/>
              <a:round/>
              <a:headEnd/>
              <a:tailEnd/>
            </a:ln>
          </p:spPr>
          <p:txBody>
            <a:bodyPr/>
            <a:lstStyle/>
            <a:p>
              <a:endParaRPr lang="de-DE">
                <a:latin typeface="Trebuchet MS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3999" cy="5169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Acknowledement</a:t>
            </a:r>
            <a:endParaRPr dirty="0">
              <a:latin typeface="Trebuchet MS" pitchFamily="34" charset="0"/>
            </a:endParaRPr>
          </a:p>
        </p:txBody>
      </p:sp>
      <p:sp>
        <p:nvSpPr>
          <p:cNvPr id="49" name="CustomShape 1"/>
          <p:cNvSpPr/>
          <p:nvPr/>
        </p:nvSpPr>
        <p:spPr>
          <a:xfrm>
            <a:off x="1752600" y="2743200"/>
            <a:ext cx="2209800" cy="4724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Andre Franke</a:t>
            </a: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Eva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Ellinghaus</a:t>
            </a: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David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Ellinghaus</a:t>
            </a: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Matthias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Hübenthal</a:t>
            </a: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Frauke Degenhardt</a:t>
            </a: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Jörn Bethune</a:t>
            </a:r>
          </a:p>
          <a:p>
            <a:pPr>
              <a:lnSpc>
                <a:spcPct val="150000"/>
              </a:lnSpc>
            </a:pP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chemeClr val="tx1"/>
                </a:solidFill>
                <a:latin typeface="Trebuchet MS" pitchFamily="34" charset="0"/>
              </a:rPr>
              <a:t>Hansjörg Baurecht</a:t>
            </a:r>
          </a:p>
          <a:p>
            <a:pPr>
              <a:lnSpc>
                <a:spcPct val="150000"/>
              </a:lnSpc>
            </a:pP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</p:txBody>
      </p:sp>
      <p:pic>
        <p:nvPicPr>
          <p:cNvPr id="2049" name="Picture 1" descr="C:\Users\o\Desktop\Capture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2141" y="1828800"/>
            <a:ext cx="6087859" cy="762000"/>
          </a:xfrm>
          <a:prstGeom prst="rect">
            <a:avLst/>
          </a:prstGeom>
          <a:noFill/>
        </p:spPr>
      </p:pic>
      <p:pic>
        <p:nvPicPr>
          <p:cNvPr id="2050" name="Picture 2" descr="C:\Users\o\Desktop\Capture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752600" y="5029200"/>
            <a:ext cx="2819400" cy="628650"/>
          </a:xfrm>
          <a:prstGeom prst="rect">
            <a:avLst/>
          </a:prstGeom>
          <a:noFill/>
        </p:spPr>
      </p:pic>
      <p:sp>
        <p:nvSpPr>
          <p:cNvPr id="53" name="CustomShape 1"/>
          <p:cNvSpPr/>
          <p:nvPr/>
        </p:nvSpPr>
        <p:spPr>
          <a:xfrm>
            <a:off x="5029200" y="2819400"/>
            <a:ext cx="2209800" cy="4724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Genotyping</a:t>
            </a: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rgbClr val="000000"/>
                </a:solidFill>
                <a:latin typeface="Trebuchet MS" pitchFamily="34" charset="0"/>
              </a:rPr>
              <a:t>Tanja </a:t>
            </a:r>
            <a:r>
              <a:rPr lang="de-DE" sz="1400" dirty="0" err="1" smtClean="0">
                <a:solidFill>
                  <a:srgbClr val="000000"/>
                </a:solidFill>
                <a:latin typeface="Trebuchet MS" pitchFamily="34" charset="0"/>
              </a:rPr>
              <a:t>Wesse</a:t>
            </a: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400" dirty="0" err="1" smtClean="0">
                <a:solidFill>
                  <a:schemeClr val="tx1"/>
                </a:solidFill>
                <a:latin typeface="Trebuchet MS" pitchFamily="34" charset="0"/>
              </a:rPr>
              <a:t>Sanaz</a:t>
            </a:r>
            <a:r>
              <a:rPr lang="de-DE" sz="14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  <a:latin typeface="Trebuchet MS" pitchFamily="34" charset="0"/>
              </a:rPr>
              <a:t>Sedghpour</a:t>
            </a:r>
            <a:r>
              <a:rPr lang="de-DE" sz="14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400" dirty="0" err="1" smtClean="0">
                <a:solidFill>
                  <a:schemeClr val="tx1"/>
                </a:solidFill>
                <a:latin typeface="Trebuchet MS" pitchFamily="34" charset="0"/>
              </a:rPr>
              <a:t>Sabet</a:t>
            </a: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400" dirty="0" smtClean="0">
                <a:solidFill>
                  <a:schemeClr val="tx1"/>
                </a:solidFill>
                <a:latin typeface="Trebuchet MS" pitchFamily="34" charset="0"/>
              </a:rPr>
              <a:t>DNA-</a:t>
            </a:r>
            <a:r>
              <a:rPr lang="de-DE" sz="1400" dirty="0" err="1" smtClean="0">
                <a:solidFill>
                  <a:schemeClr val="tx1"/>
                </a:solidFill>
                <a:latin typeface="Trebuchet MS" pitchFamily="34" charset="0"/>
              </a:rPr>
              <a:t>Intake</a:t>
            </a:r>
            <a:r>
              <a:rPr lang="de-DE" sz="1400" dirty="0" smtClean="0">
                <a:solidFill>
                  <a:schemeClr val="tx1"/>
                </a:solidFill>
                <a:latin typeface="Trebuchet MS" pitchFamily="34" charset="0"/>
              </a:rPr>
              <a:t>:</a:t>
            </a: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1"/>
          <p:cNvSpPr txBox="1">
            <a:spLocks noChangeArrowheads="1"/>
          </p:cNvSpPr>
          <p:nvPr/>
        </p:nvSpPr>
        <p:spPr bwMode="auto">
          <a:xfrm>
            <a:off x="1931545" y="3135522"/>
            <a:ext cx="5487698" cy="58695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3200" dirty="0" err="1" smtClean="0">
                <a:solidFill>
                  <a:srgbClr val="008DD5"/>
                </a:solidFill>
                <a:latin typeface="Trebuchet MS" pitchFamily="34" charset="0"/>
              </a:rPr>
              <a:t>Thank</a:t>
            </a:r>
            <a:r>
              <a:rPr lang="de-DE" sz="32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3200" dirty="0" err="1" smtClean="0">
                <a:solidFill>
                  <a:srgbClr val="008DD5"/>
                </a:solidFill>
                <a:latin typeface="Trebuchet MS" pitchFamily="34" charset="0"/>
              </a:rPr>
              <a:t>you</a:t>
            </a:r>
            <a:r>
              <a:rPr lang="de-DE" sz="32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3200" dirty="0" err="1" smtClean="0">
                <a:solidFill>
                  <a:srgbClr val="008DD5"/>
                </a:solidFill>
                <a:latin typeface="Trebuchet MS" pitchFamily="34" charset="0"/>
              </a:rPr>
              <a:t>for</a:t>
            </a:r>
            <a:r>
              <a:rPr lang="de-DE" sz="32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3200" dirty="0" err="1" smtClean="0">
                <a:solidFill>
                  <a:srgbClr val="008DD5"/>
                </a:solidFill>
                <a:latin typeface="Trebuchet MS" pitchFamily="34" charset="0"/>
              </a:rPr>
              <a:t>your</a:t>
            </a:r>
            <a:r>
              <a:rPr lang="de-DE" sz="32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3200" dirty="0" err="1" smtClean="0">
                <a:solidFill>
                  <a:srgbClr val="008DD5"/>
                </a:solidFill>
                <a:latin typeface="Trebuchet MS" pitchFamily="34" charset="0"/>
              </a:rPr>
              <a:t>attention</a:t>
            </a:r>
            <a:endParaRPr lang="de-DE" sz="3200" dirty="0">
              <a:solidFill>
                <a:srgbClr val="008DD5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Psoriasis</a:t>
            </a:r>
          </a:p>
          <a:p>
            <a:pPr>
              <a:lnSpc>
                <a:spcPct val="100000"/>
              </a:lnSpc>
            </a:pPr>
            <a:endParaRPr dirty="0">
              <a:latin typeface="Trebuchet MS" pitchFamily="34" charset="0"/>
            </a:endParaRPr>
          </a:p>
        </p:txBody>
      </p:sp>
      <p:sp>
        <p:nvSpPr>
          <p:cNvPr id="119" name="CustomShape 1"/>
          <p:cNvSpPr/>
          <p:nvPr/>
        </p:nvSpPr>
        <p:spPr>
          <a:xfrm>
            <a:off x="1174836" y="1600200"/>
            <a:ext cx="7283364" cy="19812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Chronic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, 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immune-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mediated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inflammatory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skin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disease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Equal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rates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for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men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and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women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Genetic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and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environental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components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85 %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type I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psoriasis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are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HLA-Cw6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carriers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Similar structure of bacterial proteins and human keratin</a:t>
            </a:r>
            <a:endParaRPr lang="de-DE" sz="1600" dirty="0" smtClean="0">
              <a:solidFill>
                <a:schemeClr val="tx1"/>
              </a:solidFill>
              <a:latin typeface="Trebuchet MS" pitchFamily="34" charset="0"/>
            </a:endParaRPr>
          </a:p>
        </p:txBody>
      </p: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914400" y="1752600"/>
            <a:ext cx="238124" cy="257175"/>
            <a:chOff x="337" y="1776"/>
            <a:chExt cx="150" cy="162"/>
          </a:xfrm>
        </p:grpSpPr>
        <p:grpSp>
          <p:nvGrpSpPr>
            <p:cNvPr id="4" name="Group 16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41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2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3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4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5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37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8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9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0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914400" y="2114133"/>
            <a:ext cx="238124" cy="257175"/>
            <a:chOff x="337" y="1776"/>
            <a:chExt cx="150" cy="162"/>
          </a:xfrm>
        </p:grpSpPr>
        <p:grpSp>
          <p:nvGrpSpPr>
            <p:cNvPr id="7" name="Group 27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52" name="Oval 28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3" name="Oval 29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4" name="Oval 30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5" name="Freeform 31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8" name="Group 32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48" name="Oval 33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9" name="Oval 34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0" name="Oval 35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1" name="Freeform 36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9" name="Group 37"/>
          <p:cNvGrpSpPr>
            <a:grpSpLocks/>
          </p:cNvGrpSpPr>
          <p:nvPr/>
        </p:nvGrpSpPr>
        <p:grpSpPr bwMode="auto">
          <a:xfrm>
            <a:off x="914400" y="2466066"/>
            <a:ext cx="238124" cy="257175"/>
            <a:chOff x="337" y="1776"/>
            <a:chExt cx="150" cy="162"/>
          </a:xfrm>
        </p:grpSpPr>
        <p:grpSp>
          <p:nvGrpSpPr>
            <p:cNvPr id="10" name="Group 38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63" name="Oval 39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4" name="Oval 40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5" name="Oval 41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6" name="Freeform 42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1" name="Group 43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59" name="Oval 44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0" name="Oval 45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1" name="Oval 46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2" name="Freeform 47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12" name="Group 15"/>
          <p:cNvGrpSpPr>
            <a:grpSpLocks/>
          </p:cNvGrpSpPr>
          <p:nvPr/>
        </p:nvGrpSpPr>
        <p:grpSpPr bwMode="auto">
          <a:xfrm>
            <a:off x="914400" y="3200400"/>
            <a:ext cx="238124" cy="257175"/>
            <a:chOff x="337" y="1776"/>
            <a:chExt cx="150" cy="162"/>
          </a:xfrm>
        </p:grpSpPr>
        <p:grpSp>
          <p:nvGrpSpPr>
            <p:cNvPr id="13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85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6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7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4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81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2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3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4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70" name="Gruppieren 69"/>
          <p:cNvGrpSpPr/>
          <p:nvPr/>
        </p:nvGrpSpPr>
        <p:grpSpPr>
          <a:xfrm>
            <a:off x="6359161" y="1676400"/>
            <a:ext cx="2251439" cy="1752600"/>
            <a:chOff x="5753101" y="1778647"/>
            <a:chExt cx="2480039" cy="2031353"/>
          </a:xfrm>
        </p:grpSpPr>
        <p:pic>
          <p:nvPicPr>
            <p:cNvPr id="1027" name="Picture 3" descr="E:\Dropbox\IKMB\Projekte\lab_talk\img0188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753101" y="1778647"/>
              <a:ext cx="2480039" cy="165035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9" name="CustomShape 28"/>
            <p:cNvSpPr/>
            <p:nvPr/>
          </p:nvSpPr>
          <p:spPr>
            <a:xfrm>
              <a:off x="5964421" y="3429000"/>
              <a:ext cx="2057399" cy="381000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Psoriasis -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affected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hand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[1]</a:t>
              </a:r>
              <a:endParaRPr>
                <a:latin typeface="Trebuchet MS" pitchFamily="34" charset="0"/>
              </a:endParaRPr>
            </a:p>
          </p:txBody>
        </p:sp>
      </p:grpSp>
      <p:grpSp>
        <p:nvGrpSpPr>
          <p:cNvPr id="67" name="Gruppieren 66"/>
          <p:cNvGrpSpPr/>
          <p:nvPr/>
        </p:nvGrpSpPr>
        <p:grpSpPr>
          <a:xfrm>
            <a:off x="5905500" y="3657600"/>
            <a:ext cx="2705100" cy="3048000"/>
            <a:chOff x="5763360" y="3657600"/>
            <a:chExt cx="2705100" cy="3048000"/>
          </a:xfrm>
        </p:grpSpPr>
        <p:pic>
          <p:nvPicPr>
            <p:cNvPr id="1028" name="Picture 4" descr="E:\Dropbox\IKMB\Projekte\lab_talk\pravalence.png"/>
            <p:cNvPicPr>
              <a:picLocks noChangeAspect="1" noChangeArrowheads="1"/>
            </p:cNvPicPr>
            <p:nvPr/>
          </p:nvPicPr>
          <p:blipFill>
            <a:blip r:embed="rId4"/>
            <a:srcRect l="36809"/>
            <a:stretch>
              <a:fillRect/>
            </a:stretch>
          </p:blipFill>
          <p:spPr bwMode="auto">
            <a:xfrm>
              <a:off x="5763360" y="3657600"/>
              <a:ext cx="2705100" cy="255985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1" name="CustomShape 28"/>
            <p:cNvSpPr/>
            <p:nvPr/>
          </p:nvSpPr>
          <p:spPr>
            <a:xfrm>
              <a:off x="5952900" y="6218431"/>
              <a:ext cx="2286960" cy="487169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Prevalence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of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[3]</a:t>
              </a:r>
              <a:endParaRPr dirty="0">
                <a:latin typeface="Trebuchet MS" pitchFamily="34" charset="0"/>
              </a:endParaRPr>
            </a:p>
          </p:txBody>
        </p:sp>
      </p:grpSp>
      <p:grpSp>
        <p:nvGrpSpPr>
          <p:cNvPr id="68" name="Gruppieren 67"/>
          <p:cNvGrpSpPr/>
          <p:nvPr/>
        </p:nvGrpSpPr>
        <p:grpSpPr>
          <a:xfrm>
            <a:off x="897318" y="3657600"/>
            <a:ext cx="4817682" cy="3048000"/>
            <a:chOff x="897318" y="3657600"/>
            <a:chExt cx="4817682" cy="3048000"/>
          </a:xfrm>
        </p:grpSpPr>
        <p:sp>
          <p:nvSpPr>
            <p:cNvPr id="56" name="CustomShape 28"/>
            <p:cNvSpPr/>
            <p:nvPr/>
          </p:nvSpPr>
          <p:spPr>
            <a:xfrm>
              <a:off x="1701945" y="6218431"/>
              <a:ext cx="3208429" cy="487169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Worldwide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distribution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of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(1971) 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[2</a:t>
              </a:r>
              <a:r>
                <a:rPr lang="de-DE" sz="1200" dirty="0">
                  <a:solidFill>
                    <a:srgbClr val="000000"/>
                  </a:solidFill>
                  <a:latin typeface="Trebuchet MS" pitchFamily="34" charset="0"/>
                </a:rPr>
                <a:t>]</a:t>
              </a:r>
              <a:endParaRPr dirty="0">
                <a:latin typeface="Trebuchet MS" pitchFamily="34" charset="0"/>
              </a:endParaRPr>
            </a:p>
          </p:txBody>
        </p:sp>
        <p:pic>
          <p:nvPicPr>
            <p:cNvPr id="41986" name="Picture 2" descr="http://upload.wikimedia.org/wikipedia/commons/1/1a/Mapa_mundial_Psoriasis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897318" y="3657600"/>
              <a:ext cx="4817682" cy="255986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72" name="Group 15"/>
          <p:cNvGrpSpPr>
            <a:grpSpLocks/>
          </p:cNvGrpSpPr>
          <p:nvPr/>
        </p:nvGrpSpPr>
        <p:grpSpPr bwMode="auto">
          <a:xfrm>
            <a:off x="914400" y="2819400"/>
            <a:ext cx="238124" cy="257175"/>
            <a:chOff x="337" y="1776"/>
            <a:chExt cx="150" cy="162"/>
          </a:xfrm>
        </p:grpSpPr>
        <p:grpSp>
          <p:nvGrpSpPr>
            <p:cNvPr id="73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79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0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9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0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74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75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6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7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8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Osiron\Desktop\bigstock_Doubtful_D_Man_6996887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73397" y="1583524"/>
            <a:ext cx="4597206" cy="36909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3849420" y="838080"/>
            <a:ext cx="1445160" cy="3952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sz="2400">
              <a:latin typeface="Trebuchet MS" pitchFamily="34" charset="0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1276560" y="1823150"/>
            <a:ext cx="8553240" cy="465385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dirty="0"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>
                <a:solidFill>
                  <a:srgbClr val="000000"/>
                </a:solidFill>
                <a:latin typeface="Trebuchet MS" pitchFamily="34" charset="0"/>
              </a:rPr>
              <a:t>[1] –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http://www.dermis.net/bilder/CD198/550px/img0188.jpg </a:t>
            </a: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</a:t>
            </a: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2] –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http://www.ecopsoriasis.com/2012/12/demografia-de-la-psoriasis.html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[3] </a:t>
            </a: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–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Parisi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et al 2013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  <a:hlinkClick r:id="rId2"/>
              </a:rPr>
              <a:t>–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Global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epidemiology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Psoriasis: A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systemic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review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incidience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and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prevalence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[4] – http://www.psoriasisconnect.com/index.jsp </a:t>
            </a: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[5] – http://noskindiseases.com/wp-content/uploads/2012/06/Inverse-Psoriasis.jpeg </a:t>
            </a: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[6] </a:t>
            </a: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–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Cai et al 2012 - </a:t>
            </a:r>
            <a:r>
              <a:rPr lang="en-US" sz="1200" dirty="0" smtClean="0">
                <a:solidFill>
                  <a:schemeClr val="tx1"/>
                </a:solidFill>
                <a:latin typeface="Trebuchet MS" pitchFamily="34" charset="0"/>
              </a:rPr>
              <a:t>New insights of T cells in the pathogenesis of psoriasis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endParaRPr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[7] – Wagner et al 2010 - </a:t>
            </a:r>
            <a:r>
              <a:rPr lang="en-US" sz="1200" dirty="0" smtClean="0">
                <a:solidFill>
                  <a:schemeClr val="tx1"/>
                </a:solidFill>
                <a:latin typeface="Trebuchet MS" pitchFamily="34" charset="0"/>
              </a:rPr>
              <a:t>Psoriasis: what we have learned from mouse models</a:t>
            </a:r>
          </a:p>
          <a:p>
            <a:endParaRPr lang="en-US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[8] </a:t>
            </a: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–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Lowes et al 2007 - </a:t>
            </a:r>
            <a:r>
              <a:rPr lang="en-US" sz="1200" dirty="0" smtClean="0">
                <a:solidFill>
                  <a:schemeClr val="tx1"/>
                </a:solidFill>
                <a:latin typeface="Trebuchet MS" pitchFamily="34" charset="0"/>
              </a:rPr>
              <a:t>Pathogenesis and therapy of psoriasis </a:t>
            </a:r>
          </a:p>
          <a:p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[9] </a:t>
            </a:r>
            <a:r>
              <a:rPr lang="de-DE" sz="1200" dirty="0">
                <a:solidFill>
                  <a:schemeClr val="tx1"/>
                </a:solidFill>
                <a:latin typeface="Trebuchet MS" pitchFamily="34" charset="0"/>
              </a:rPr>
              <a:t>– 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http://illumina.com </a:t>
            </a: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[10] – Data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sheet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–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Illumina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– Human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Exome</a:t>
            </a:r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chemeClr val="tx1"/>
                </a:solidFill>
                <a:latin typeface="Trebuchet MS" pitchFamily="34" charset="0"/>
              </a:rPr>
              <a:t>BeadChips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200" dirty="0" smtClean="0">
                <a:solidFill>
                  <a:schemeClr val="tx1"/>
                </a:solidFill>
                <a:latin typeface="Trebuchet MS" pitchFamily="34" charset="0"/>
              </a:rPr>
              <a:t>[11] - http://www.hsph.harvard.edu/alkes-price/files/2013/10/ASHG_Price_102313_MLMA.pdf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endParaRPr lang="de-DE" sz="12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00000"/>
              </a:lnSpc>
            </a:pPr>
            <a:endParaRPr dirty="0">
              <a:latin typeface="Trebuchet MS" pitchFamily="34" charset="0"/>
            </a:endParaRPr>
          </a:p>
        </p:txBody>
      </p:sp>
      <p:sp>
        <p:nvSpPr>
          <p:cNvPr id="4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Literature</a:t>
            </a:r>
            <a:endParaRPr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/>
          <p:cNvGrpSpPr/>
          <p:nvPr/>
        </p:nvGrpSpPr>
        <p:grpSpPr>
          <a:xfrm>
            <a:off x="712848" y="990600"/>
            <a:ext cx="7897752" cy="5693797"/>
            <a:chOff x="228600" y="723900"/>
            <a:chExt cx="7897752" cy="5693797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28600" y="723900"/>
              <a:ext cx="4495800" cy="56937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724400" y="990600"/>
              <a:ext cx="3401952" cy="53054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7" name="Textfeld 6"/>
          <p:cNvSpPr txBox="1"/>
          <p:nvPr/>
        </p:nvSpPr>
        <p:spPr>
          <a:xfrm>
            <a:off x="990600" y="838200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tx2"/>
                </a:solidFill>
                <a:latin typeface="Trebuchet MS" pitchFamily="34" charset="0"/>
              </a:rPr>
              <a:t>	QC1								QC2</a:t>
            </a:r>
            <a:endParaRPr lang="de-DE" dirty="0">
              <a:solidFill>
                <a:schemeClr val="tx2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143000" y="1905000"/>
            <a:ext cx="4572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1" indent="-342900"/>
            <a:r>
              <a:rPr lang="en-US" sz="2000" dirty="0" smtClean="0">
                <a:solidFill>
                  <a:schemeClr val="tx1"/>
                </a:solidFill>
                <a:latin typeface="Trebuchet MS" pitchFamily="34" charset="0"/>
              </a:rPr>
              <a:t>Linear mixed models</a:t>
            </a:r>
          </a:p>
          <a:p>
            <a:pPr marL="342900" lvl="1" indent="-342900"/>
            <a:endParaRPr lang="en-US" sz="20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marL="342900" lvl="1" indent="-342900"/>
            <a:r>
              <a:rPr lang="en-US" sz="2000" dirty="0" smtClean="0">
                <a:solidFill>
                  <a:schemeClr val="tx1"/>
                </a:solidFill>
                <a:latin typeface="Trebuchet MS" pitchFamily="34" charset="0"/>
              </a:rPr>
              <a:t>y </a:t>
            </a:r>
            <a:r>
              <a:rPr lang="en-US" sz="2000" dirty="0" smtClean="0">
                <a:solidFill>
                  <a:schemeClr val="tx1"/>
                </a:solidFill>
                <a:latin typeface="Trebuchet MS" pitchFamily="34" charset="0"/>
              </a:rPr>
              <a:t>= a + </a:t>
            </a:r>
            <a:r>
              <a:rPr lang="en-US" sz="2000" dirty="0" err="1" smtClean="0">
                <a:solidFill>
                  <a:schemeClr val="tx1"/>
                </a:solidFill>
                <a:latin typeface="Trebuchet MS" pitchFamily="34" charset="0"/>
              </a:rPr>
              <a:t>bx</a:t>
            </a:r>
            <a:r>
              <a:rPr lang="en-US" sz="2000" dirty="0" smtClean="0">
                <a:solidFill>
                  <a:schemeClr val="tx1"/>
                </a:solidFill>
                <a:latin typeface="Trebuchet MS" pitchFamily="34" charset="0"/>
              </a:rPr>
              <a:t> + g + e</a:t>
            </a:r>
          </a:p>
          <a:p>
            <a:pPr marL="342900" lvl="1" indent="-342900"/>
            <a:endParaRPr lang="en-US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marL="342900" lvl="1" indent="-342900"/>
            <a:r>
              <a:rPr lang="en-US" sz="1400" dirty="0" smtClean="0">
                <a:solidFill>
                  <a:schemeClr val="tx1"/>
                </a:solidFill>
                <a:latin typeface="Trebuchet MS" pitchFamily="34" charset="0"/>
              </a:rPr>
              <a:t>y – phenotype, x – SNP indicator (0,1,2), b – fixed effects , </a:t>
            </a:r>
          </a:p>
          <a:p>
            <a:pPr marL="342900" lvl="1" indent="-342900"/>
            <a:r>
              <a:rPr lang="en-US" sz="1400" dirty="0" smtClean="0">
                <a:solidFill>
                  <a:schemeClr val="tx1"/>
                </a:solidFill>
                <a:latin typeface="Trebuchet MS" pitchFamily="34" charset="0"/>
              </a:rPr>
              <a:t>g – random effects (relatedness, population), e - residual</a:t>
            </a:r>
            <a:endParaRPr lang="en-US" sz="1600" dirty="0" smtClean="0">
              <a:solidFill>
                <a:schemeClr val="tx1"/>
              </a:solidFill>
              <a:latin typeface="Trebuchet MS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Types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psoriasis</a:t>
            </a:r>
            <a:endParaRPr>
              <a:latin typeface="Trebuchet MS" pitchFamily="34" charset="0"/>
            </a:endParaRPr>
          </a:p>
        </p:txBody>
      </p:sp>
      <p:grpSp>
        <p:nvGrpSpPr>
          <p:cNvPr id="91" name="Gruppieren 90"/>
          <p:cNvGrpSpPr/>
          <p:nvPr/>
        </p:nvGrpSpPr>
        <p:grpSpPr>
          <a:xfrm>
            <a:off x="2209800" y="4524453"/>
            <a:ext cx="1752600" cy="2028747"/>
            <a:chOff x="1905000" y="4038600"/>
            <a:chExt cx="1752600" cy="2028747"/>
          </a:xfrm>
        </p:grpSpPr>
        <p:sp>
          <p:nvSpPr>
            <p:cNvPr id="67" name="CustomShape 28"/>
            <p:cNvSpPr/>
            <p:nvPr/>
          </p:nvSpPr>
          <p:spPr>
            <a:xfrm>
              <a:off x="2019300" y="5715000"/>
              <a:ext cx="1524000" cy="352347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Pustular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[4]</a:t>
              </a:r>
              <a:endParaRPr>
                <a:latin typeface="Trebuchet MS" pitchFamily="34" charset="0"/>
              </a:endParaRPr>
            </a:p>
          </p:txBody>
        </p:sp>
        <p:pic>
          <p:nvPicPr>
            <p:cNvPr id="2051" name="Picture 3" descr="E:\Dropbox\IKMB\Projekte\lab_talk\types_pustular_psoriasis.jp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905000" y="4038600"/>
              <a:ext cx="1752600" cy="1752600"/>
            </a:xfrm>
            <a:prstGeom prst="rect">
              <a:avLst/>
            </a:prstGeom>
            <a:noFill/>
          </p:spPr>
        </p:pic>
      </p:grpSp>
      <p:grpSp>
        <p:nvGrpSpPr>
          <p:cNvPr id="89" name="Gruppieren 88"/>
          <p:cNvGrpSpPr/>
          <p:nvPr/>
        </p:nvGrpSpPr>
        <p:grpSpPr>
          <a:xfrm>
            <a:off x="6400800" y="1981200"/>
            <a:ext cx="1828800" cy="2028747"/>
            <a:chOff x="6705600" y="1447800"/>
            <a:chExt cx="1828800" cy="2028747"/>
          </a:xfrm>
        </p:grpSpPr>
        <p:pic>
          <p:nvPicPr>
            <p:cNvPr id="2053" name="Picture 5" descr="E:\Dropbox\IKMB\Projekte\lab_talk\types_erythrodermic_psoriasis.jp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743700" y="1447800"/>
              <a:ext cx="1752600" cy="1752600"/>
            </a:xfrm>
            <a:prstGeom prst="rect">
              <a:avLst/>
            </a:prstGeom>
            <a:noFill/>
          </p:spPr>
        </p:pic>
        <p:sp>
          <p:nvSpPr>
            <p:cNvPr id="76" name="CustomShape 28"/>
            <p:cNvSpPr/>
            <p:nvPr/>
          </p:nvSpPr>
          <p:spPr>
            <a:xfrm>
              <a:off x="6705600" y="3124200"/>
              <a:ext cx="1828800" cy="352347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Erythrodermic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[4]</a:t>
              </a:r>
              <a:endParaRPr>
                <a:latin typeface="Trebuchet MS" pitchFamily="34" charset="0"/>
              </a:endParaRPr>
            </a:p>
          </p:txBody>
        </p:sp>
      </p:grpSp>
      <p:grpSp>
        <p:nvGrpSpPr>
          <p:cNvPr id="92" name="Gruppieren 91"/>
          <p:cNvGrpSpPr/>
          <p:nvPr/>
        </p:nvGrpSpPr>
        <p:grpSpPr>
          <a:xfrm>
            <a:off x="4876800" y="4524453"/>
            <a:ext cx="1752600" cy="2028747"/>
            <a:chOff x="4953000" y="3810000"/>
            <a:chExt cx="1752600" cy="2028747"/>
          </a:xfrm>
        </p:grpSpPr>
        <p:pic>
          <p:nvPicPr>
            <p:cNvPr id="2052" name="Picture 4" descr="E:\Dropbox\IKMB\Projekte\lab_talk\Inverse-Psoriasis.jpe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953000" y="3810000"/>
              <a:ext cx="1752600" cy="17526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77" name="CustomShape 28"/>
            <p:cNvSpPr/>
            <p:nvPr/>
          </p:nvSpPr>
          <p:spPr>
            <a:xfrm>
              <a:off x="5105400" y="5486400"/>
              <a:ext cx="1447800" cy="352347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Inverse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[5]</a:t>
              </a:r>
              <a:endParaRPr>
                <a:latin typeface="Trebuchet MS" pitchFamily="34" charset="0"/>
              </a:endParaRPr>
            </a:p>
          </p:txBody>
        </p:sp>
      </p:grpSp>
      <p:grpSp>
        <p:nvGrpSpPr>
          <p:cNvPr id="90" name="Gruppieren 89"/>
          <p:cNvGrpSpPr/>
          <p:nvPr/>
        </p:nvGrpSpPr>
        <p:grpSpPr>
          <a:xfrm>
            <a:off x="3695700" y="1524000"/>
            <a:ext cx="1752600" cy="2028747"/>
            <a:chOff x="3752850" y="1295400"/>
            <a:chExt cx="1752600" cy="2028747"/>
          </a:xfrm>
        </p:grpSpPr>
        <p:pic>
          <p:nvPicPr>
            <p:cNvPr id="2054" name="Picture 6" descr="E:\Dropbox\IKMB\Projekte\lab_talk\types_guttate_psoriasis.jp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3752850" y="1295400"/>
              <a:ext cx="1752600" cy="1752600"/>
            </a:xfrm>
            <a:prstGeom prst="rect">
              <a:avLst/>
            </a:prstGeom>
            <a:noFill/>
          </p:spPr>
        </p:pic>
        <p:sp>
          <p:nvSpPr>
            <p:cNvPr id="78" name="CustomShape 28"/>
            <p:cNvSpPr/>
            <p:nvPr/>
          </p:nvSpPr>
          <p:spPr>
            <a:xfrm>
              <a:off x="3905250" y="2971800"/>
              <a:ext cx="1447800" cy="352347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Guttate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[4]</a:t>
              </a:r>
              <a:endParaRPr>
                <a:latin typeface="Trebuchet MS" pitchFamily="34" charset="0"/>
              </a:endParaRPr>
            </a:p>
          </p:txBody>
        </p:sp>
      </p:grpSp>
      <p:grpSp>
        <p:nvGrpSpPr>
          <p:cNvPr id="80" name="Gruppieren 79"/>
          <p:cNvGrpSpPr/>
          <p:nvPr/>
        </p:nvGrpSpPr>
        <p:grpSpPr>
          <a:xfrm>
            <a:off x="914400" y="1981200"/>
            <a:ext cx="1752600" cy="2362200"/>
            <a:chOff x="914400" y="1828800"/>
            <a:chExt cx="1752600" cy="2362200"/>
          </a:xfrm>
        </p:grpSpPr>
        <p:pic>
          <p:nvPicPr>
            <p:cNvPr id="2050" name="Picture 2" descr="E:\Dropbox\IKMB\Projekte\lab_talk\types_psoriasis_vulgaris.jpg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914400" y="1828800"/>
              <a:ext cx="1733550" cy="1733550"/>
            </a:xfrm>
            <a:prstGeom prst="rect">
              <a:avLst/>
            </a:prstGeom>
            <a:noFill/>
          </p:spPr>
        </p:pic>
        <p:sp>
          <p:nvSpPr>
            <p:cNvPr id="79" name="CustomShape 28"/>
            <p:cNvSpPr/>
            <p:nvPr/>
          </p:nvSpPr>
          <p:spPr>
            <a:xfrm>
              <a:off x="914400" y="3505200"/>
              <a:ext cx="1752600" cy="685800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 algn="ctr"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Plaque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(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psoriasis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vulgaris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) [4]</a:t>
              </a:r>
              <a:endParaRPr>
                <a:latin typeface="Trebuchet MS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Pathogenesis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psoriasis</a:t>
            </a:r>
            <a:endParaRPr>
              <a:latin typeface="Trebuchet MS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48165" y="1524000"/>
            <a:ext cx="5247670" cy="4648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8" name="CustomShape 28"/>
          <p:cNvSpPr/>
          <p:nvPr/>
        </p:nvSpPr>
        <p:spPr>
          <a:xfrm>
            <a:off x="3514725" y="6200853"/>
            <a:ext cx="2114550" cy="352347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Pathogenesis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psoriasis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[6]</a:t>
            </a:r>
            <a:endParaRPr dirty="0">
              <a:latin typeface="Trebuchet MS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3759406" y="3244334"/>
            <a:ext cx="1625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 smtClean="0">
                <a:latin typeface="Trebuchet MS" pitchFamily="34" charset="0"/>
              </a:rPr>
              <a:t>Trebuchet</a:t>
            </a:r>
            <a:r>
              <a:rPr lang="de-DE" dirty="0" smtClean="0">
                <a:latin typeface="Trebuchet MS" pitchFamily="34" charset="0"/>
              </a:rPr>
              <a:t> MS</a:t>
            </a:r>
            <a:endParaRPr lang="de-DE" dirty="0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Histological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changes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in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psoriasis</a:t>
            </a:r>
            <a:endParaRPr>
              <a:latin typeface="Trebuchet MS" pitchFamily="34" charset="0"/>
            </a:endParaRPr>
          </a:p>
        </p:txBody>
      </p:sp>
      <p:sp>
        <p:nvSpPr>
          <p:cNvPr id="68" name="CustomShape 28"/>
          <p:cNvSpPr/>
          <p:nvPr/>
        </p:nvSpPr>
        <p:spPr>
          <a:xfrm>
            <a:off x="1524000" y="6200853"/>
            <a:ext cx="6019800" cy="352347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rgbClr val="000000"/>
                </a:solidFill>
                <a:latin typeface="Trebuchet MS" pitchFamily="34" charset="0"/>
              </a:rPr>
              <a:t>Histological components of a mature psoriatic plaque compared with normal skin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[7, 8]</a:t>
            </a:r>
            <a:endParaRPr>
              <a:latin typeface="Trebuchet MS" pitchFamily="34" charset="0"/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1059307" y="1371600"/>
            <a:ext cx="6949186" cy="4791075"/>
            <a:chOff x="1204214" y="1371600"/>
            <a:chExt cx="6949186" cy="4791075"/>
          </a:xfrm>
        </p:grpSpPr>
        <p:pic>
          <p:nvPicPr>
            <p:cNvPr id="3076" name="Picture 4" descr="E:\Dropbox\IKMB\Projekte\lab_talk\skin_comparison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204214" y="1371600"/>
              <a:ext cx="3215386" cy="473883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5105400" y="1377419"/>
              <a:ext cx="3048000" cy="478525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067800" cy="5169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                  Human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Exome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BeadChip</a:t>
            </a:r>
            <a:endParaRPr dirty="0">
              <a:latin typeface="Trebuchet MS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599" y="762000"/>
            <a:ext cx="1654629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9" name="CustomShape 1"/>
          <p:cNvSpPr/>
          <p:nvPr/>
        </p:nvSpPr>
        <p:spPr>
          <a:xfrm>
            <a:off x="946236" y="2057400"/>
            <a:ext cx="5683164" cy="3962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Genotyping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variants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for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identify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genetic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association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8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Variants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from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12k individual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exome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and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WGS</a:t>
            </a: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Putative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functional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exonic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variants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Different </a:t>
            </a:r>
            <a:r>
              <a:rPr lang="en-US" sz="1600" dirty="0" smtClean="0">
                <a:solidFill>
                  <a:srgbClr val="000000"/>
                </a:solidFill>
                <a:latin typeface="Trebuchet MS" pitchFamily="34" charset="0"/>
              </a:rPr>
              <a:t>ethnical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groups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and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different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diseases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Exonic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content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consists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more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than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smtClean="0">
                <a:solidFill>
                  <a:srgbClr val="FF0000"/>
                </a:solidFill>
                <a:latin typeface="Trebuchet MS" pitchFamily="34" charset="0"/>
              </a:rPr>
              <a:t>240k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markers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7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12 sample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array</a:t>
            </a:r>
            <a:r>
              <a:rPr lang="de-DE" sz="16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  <a:latin typeface="Trebuchet MS" pitchFamily="34" charset="0"/>
              </a:rPr>
              <a:t>format</a:t>
            </a:r>
            <a:endParaRPr lang="de-DE" sz="16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lang="de-DE" sz="1400" dirty="0" smtClean="0">
              <a:solidFill>
                <a:srgbClr val="000000"/>
              </a:solidFill>
              <a:latin typeface="Trebuchet MS" pitchFamily="34" charset="0"/>
            </a:endParaRPr>
          </a:p>
        </p:txBody>
      </p: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685800" y="2180641"/>
            <a:ext cx="238124" cy="257175"/>
            <a:chOff x="337" y="1776"/>
            <a:chExt cx="150" cy="162"/>
          </a:xfrm>
        </p:grpSpPr>
        <p:grpSp>
          <p:nvGrpSpPr>
            <p:cNvPr id="5" name="Group 16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41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2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3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4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6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37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8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39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0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685800" y="2754381"/>
            <a:ext cx="238124" cy="257175"/>
            <a:chOff x="337" y="1776"/>
            <a:chExt cx="150" cy="162"/>
          </a:xfrm>
        </p:grpSpPr>
        <p:grpSp>
          <p:nvGrpSpPr>
            <p:cNvPr id="8" name="Group 27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52" name="Oval 28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3" name="Oval 29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4" name="Oval 30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5" name="Freeform 31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9" name="Group 32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48" name="Oval 33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49" name="Oval 34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0" name="Oval 35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51" name="Freeform 36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10" name="Group 37"/>
          <p:cNvGrpSpPr>
            <a:grpSpLocks/>
          </p:cNvGrpSpPr>
          <p:nvPr/>
        </p:nvGrpSpPr>
        <p:grpSpPr bwMode="auto">
          <a:xfrm>
            <a:off x="685800" y="3277842"/>
            <a:ext cx="238124" cy="257175"/>
            <a:chOff x="337" y="1776"/>
            <a:chExt cx="150" cy="162"/>
          </a:xfrm>
        </p:grpSpPr>
        <p:grpSp>
          <p:nvGrpSpPr>
            <p:cNvPr id="11" name="Group 38"/>
            <p:cNvGrpSpPr>
              <a:grpSpLocks/>
            </p:cNvGrpSpPr>
            <p:nvPr/>
          </p:nvGrpSpPr>
          <p:grpSpPr bwMode="auto">
            <a:xfrm rot="5400000">
              <a:off x="352" y="1800"/>
              <a:ext cx="144" cy="131"/>
              <a:chOff x="2927" y="1480"/>
              <a:chExt cx="532" cy="486"/>
            </a:xfrm>
          </p:grpSpPr>
          <p:sp>
            <p:nvSpPr>
              <p:cNvPr id="63" name="Oval 39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4" name="Oval 40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5" name="Oval 41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6" name="Freeform 42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2" name="Group 43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59" name="Oval 44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0" name="Oval 45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1" name="Oval 46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2" name="Freeform 47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13" name="Group 15"/>
          <p:cNvGrpSpPr>
            <a:grpSpLocks/>
          </p:cNvGrpSpPr>
          <p:nvPr/>
        </p:nvGrpSpPr>
        <p:grpSpPr bwMode="auto">
          <a:xfrm>
            <a:off x="685800" y="3781425"/>
            <a:ext cx="238124" cy="257175"/>
            <a:chOff x="337" y="1776"/>
            <a:chExt cx="150" cy="162"/>
          </a:xfrm>
        </p:grpSpPr>
        <p:grpSp>
          <p:nvGrpSpPr>
            <p:cNvPr id="14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85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6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7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15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81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2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3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4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58" name="Group 15"/>
          <p:cNvGrpSpPr>
            <a:grpSpLocks/>
          </p:cNvGrpSpPr>
          <p:nvPr/>
        </p:nvGrpSpPr>
        <p:grpSpPr bwMode="auto">
          <a:xfrm>
            <a:off x="685800" y="4314825"/>
            <a:ext cx="238124" cy="257175"/>
            <a:chOff x="337" y="1776"/>
            <a:chExt cx="150" cy="162"/>
          </a:xfrm>
        </p:grpSpPr>
        <p:grpSp>
          <p:nvGrpSpPr>
            <p:cNvPr id="69" name="Group 16"/>
            <p:cNvGrpSpPr>
              <a:grpSpLocks/>
            </p:cNvGrpSpPr>
            <p:nvPr/>
          </p:nvGrpSpPr>
          <p:grpSpPr bwMode="auto">
            <a:xfrm rot="5400000">
              <a:off x="356" y="1800"/>
              <a:ext cx="144" cy="131"/>
              <a:chOff x="2927" y="1480"/>
              <a:chExt cx="532" cy="486"/>
            </a:xfrm>
          </p:grpSpPr>
          <p:sp>
            <p:nvSpPr>
              <p:cNvPr id="76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7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8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9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71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72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3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4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5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80" name="Gruppieren 79"/>
          <p:cNvGrpSpPr/>
          <p:nvPr/>
        </p:nvGrpSpPr>
        <p:grpSpPr>
          <a:xfrm>
            <a:off x="6019800" y="2460448"/>
            <a:ext cx="2514600" cy="2340152"/>
            <a:chOff x="5943600" y="2209800"/>
            <a:chExt cx="2514600" cy="2340152"/>
          </a:xfrm>
        </p:grpSpPr>
        <p:sp>
          <p:nvSpPr>
            <p:cNvPr id="68" name="CustomShape 29"/>
            <p:cNvSpPr/>
            <p:nvPr/>
          </p:nvSpPr>
          <p:spPr>
            <a:xfrm>
              <a:off x="6116562" y="4191000"/>
              <a:ext cx="2168677" cy="358952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Human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Exome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BeadChip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[9]</a:t>
              </a:r>
              <a:endParaRPr dirty="0">
                <a:latin typeface="Trebuchet MS" pitchFamily="34" charset="0"/>
              </a:endParaRPr>
            </a:p>
          </p:txBody>
        </p:sp>
        <p:pic>
          <p:nvPicPr>
            <p:cNvPr id="25601" name="Picture 1" descr="E:\Dropbox\IKMB\Projekte\lab_talk\Foto.JPG"/>
            <p:cNvPicPr>
              <a:picLocks noChangeAspect="1" noChangeArrowheads="1"/>
            </p:cNvPicPr>
            <p:nvPr/>
          </p:nvPicPr>
          <p:blipFill>
            <a:blip r:embed="rId4"/>
            <a:srcRect l="14371" t="16766" r="26347" b="20958"/>
            <a:stretch>
              <a:fillRect/>
            </a:stretch>
          </p:blipFill>
          <p:spPr bwMode="auto">
            <a:xfrm>
              <a:off x="5943600" y="2209800"/>
              <a:ext cx="2514600" cy="198120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70" name="Group 15"/>
          <p:cNvGrpSpPr>
            <a:grpSpLocks/>
          </p:cNvGrpSpPr>
          <p:nvPr/>
        </p:nvGrpSpPr>
        <p:grpSpPr bwMode="auto">
          <a:xfrm>
            <a:off x="685801" y="4848225"/>
            <a:ext cx="238124" cy="257175"/>
            <a:chOff x="337" y="1776"/>
            <a:chExt cx="150" cy="162"/>
          </a:xfrm>
        </p:grpSpPr>
        <p:grpSp>
          <p:nvGrpSpPr>
            <p:cNvPr id="89" name="Group 16"/>
            <p:cNvGrpSpPr>
              <a:grpSpLocks/>
            </p:cNvGrpSpPr>
            <p:nvPr/>
          </p:nvGrpSpPr>
          <p:grpSpPr bwMode="auto">
            <a:xfrm rot="5400000">
              <a:off x="356" y="1800"/>
              <a:ext cx="144" cy="131"/>
              <a:chOff x="2927" y="1480"/>
              <a:chExt cx="532" cy="486"/>
            </a:xfrm>
          </p:grpSpPr>
          <p:sp>
            <p:nvSpPr>
              <p:cNvPr id="95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6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7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8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90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91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2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3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94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7"/>
          <p:cNvSpPr/>
          <p:nvPr/>
        </p:nvSpPr>
        <p:spPr>
          <a:xfrm>
            <a:off x="0" y="838080"/>
            <a:ext cx="9144000" cy="5335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Overview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of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the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Exome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Chip</a:t>
            </a:r>
            <a:endParaRPr dirty="0">
              <a:latin typeface="Trebuchet MS" pitchFamily="34" charset="0"/>
            </a:endParaRPr>
          </a:p>
        </p:txBody>
      </p:sp>
      <p:grpSp>
        <p:nvGrpSpPr>
          <p:cNvPr id="69" name="Gruppieren 68"/>
          <p:cNvGrpSpPr/>
          <p:nvPr/>
        </p:nvGrpSpPr>
        <p:grpSpPr>
          <a:xfrm>
            <a:off x="2572727" y="1600200"/>
            <a:ext cx="3998547" cy="4778552"/>
            <a:chOff x="1447800" y="1600200"/>
            <a:chExt cx="3998547" cy="4778552"/>
          </a:xfrm>
        </p:grpSpPr>
        <p:pic>
          <p:nvPicPr>
            <p:cNvPr id="6146" name="Picture 2" descr="E:\Dropbox\IKMB\Projekte\lab_talk\exomeChip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447800" y="1600200"/>
              <a:ext cx="3998547" cy="43957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8" name="CustomShape 29"/>
            <p:cNvSpPr/>
            <p:nvPr/>
          </p:nvSpPr>
          <p:spPr>
            <a:xfrm>
              <a:off x="2113573" y="6019800"/>
              <a:ext cx="2667000" cy="358952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Human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Exome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BeadChip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content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[10]</a:t>
              </a:r>
              <a:endParaRPr>
                <a:latin typeface="Trebuchet MS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Psoriasis sample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collection</a:t>
            </a:r>
            <a:endParaRPr>
              <a:latin typeface="Trebuchet MS" pitchFamily="34" charset="0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1364571" y="1981200"/>
            <a:ext cx="5566680" cy="4267200"/>
          </a:xfrm>
          <a:prstGeom prst="rect">
            <a:avLst/>
          </a:prstGeom>
        </p:spPr>
        <p:txBody>
          <a:bodyPr lIns="90000" tIns="45000" rIns="90000" bIns="45000"/>
          <a:lstStyle/>
          <a:p>
            <a:pPr hangingPunct="0"/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Distribution 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of </a:t>
            </a:r>
            <a:r>
              <a:rPr lang="en-US" sz="1600" dirty="0" smtClean="0">
                <a:solidFill>
                  <a:schemeClr val="tx1"/>
                </a:solidFill>
                <a:latin typeface="Trebuchet MS" pitchFamily="34" charset="0"/>
              </a:rPr>
              <a:t>cohorts on both chip versions</a:t>
            </a:r>
          </a:p>
          <a:p>
            <a:pPr hangingPunct="0"/>
            <a:endParaRPr lang="en-US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endParaRPr lang="en-US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endParaRPr lang="en-US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endParaRPr lang="en-US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sz="1400" dirty="0" smtClean="0">
              <a:latin typeface="Trebuchet MS" pitchFamily="34" charset="0"/>
            </a:endParaRPr>
          </a:p>
          <a:p>
            <a:endParaRPr lang="de-DE" sz="16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r>
              <a:rPr lang="de-DE" sz="1600" dirty="0" smtClean="0">
                <a:solidFill>
                  <a:schemeClr val="tx1"/>
                </a:solidFill>
                <a:latin typeface="Trebuchet MS" pitchFamily="34" charset="0"/>
              </a:rPr>
              <a:t>Total</a:t>
            </a:r>
            <a:r>
              <a:rPr lang="de-DE" sz="1600" dirty="0" smtClean="0">
                <a:solidFill>
                  <a:schemeClr val="tx1"/>
                </a:solidFill>
                <a:latin typeface="Trebuchet MS" pitchFamily="34" charset="0"/>
              </a:rPr>
              <a:t>: 12455</a:t>
            </a:r>
          </a:p>
          <a:p>
            <a:r>
              <a:rPr lang="en-US" sz="1400" dirty="0" smtClean="0">
                <a:solidFill>
                  <a:schemeClr val="tx1"/>
                </a:solidFill>
                <a:latin typeface="Trebuchet MS" pitchFamily="34" charset="0"/>
              </a:rPr>
              <a:t>Cases/controls: 2533/9922</a:t>
            </a:r>
          </a:p>
          <a:p>
            <a:r>
              <a:rPr lang="en-US" sz="1400" dirty="0" smtClean="0">
                <a:solidFill>
                  <a:schemeClr val="tx1"/>
                </a:solidFill>
                <a:latin typeface="Trebuchet MS" pitchFamily="34" charset="0"/>
              </a:rPr>
              <a:t>SNVs: 242102 variants</a:t>
            </a:r>
            <a:endParaRPr lang="de-DE" sz="14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endParaRPr lang="en-US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r>
              <a:rPr lang="en-US" sz="1200" dirty="0" smtClean="0">
                <a:solidFill>
                  <a:schemeClr val="tx1"/>
                </a:solidFill>
                <a:latin typeface="Trebuchet MS" pitchFamily="34" charset="0"/>
              </a:rPr>
              <a:t>(Estonian cases/controls: 988/2896)</a:t>
            </a:r>
            <a:endParaRPr lang="de-DE" sz="1200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hangingPunct="0"/>
            <a:r>
              <a:rPr lang="en-US" sz="1200" dirty="0" smtClean="0">
                <a:solidFill>
                  <a:schemeClr val="tx1"/>
                </a:solidFill>
                <a:latin typeface="Trebuchet MS" pitchFamily="34" charset="0"/>
              </a:rPr>
              <a:t>(German cases/controls: 1545/7026)</a:t>
            </a: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en-US" dirty="0" smtClean="0">
              <a:latin typeface="Trebuchet MS" pitchFamily="34" charset="0"/>
            </a:endParaRPr>
          </a:p>
          <a:p>
            <a:pPr hangingPunct="0"/>
            <a:endParaRPr lang="de-DE" sz="1400" dirty="0" smtClean="0">
              <a:latin typeface="Trebuchet MS" pitchFamily="34" charset="0"/>
            </a:endParaRPr>
          </a:p>
          <a:p>
            <a:pPr>
              <a:lnSpc>
                <a:spcPct val="150000"/>
              </a:lnSpc>
            </a:pPr>
            <a:endParaRPr dirty="0">
              <a:latin typeface="Trebuchet MS" pitchFamily="34" charset="0"/>
            </a:endParaRPr>
          </a:p>
        </p:txBody>
      </p:sp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1143000" y="2079029"/>
            <a:ext cx="238124" cy="257175"/>
            <a:chOff x="337" y="1776"/>
            <a:chExt cx="150" cy="162"/>
          </a:xfrm>
        </p:grpSpPr>
        <p:grpSp>
          <p:nvGrpSpPr>
            <p:cNvPr id="3" name="Group 16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72" name="Oval 17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3" name="Oval 18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4" name="Oval 19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5" name="Freeform 20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4" name="Group 21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68" name="Oval 22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69" name="Oval 23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0" name="Oval 24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71" name="Freeform 25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pSp>
        <p:nvGrpSpPr>
          <p:cNvPr id="5" name="Group 26"/>
          <p:cNvGrpSpPr>
            <a:grpSpLocks/>
          </p:cNvGrpSpPr>
          <p:nvPr/>
        </p:nvGrpSpPr>
        <p:grpSpPr bwMode="auto">
          <a:xfrm>
            <a:off x="1143001" y="4391025"/>
            <a:ext cx="238124" cy="257175"/>
            <a:chOff x="337" y="1776"/>
            <a:chExt cx="150" cy="162"/>
          </a:xfrm>
        </p:grpSpPr>
        <p:grpSp>
          <p:nvGrpSpPr>
            <p:cNvPr id="6" name="Group 27"/>
            <p:cNvGrpSpPr>
              <a:grpSpLocks/>
            </p:cNvGrpSpPr>
            <p:nvPr/>
          </p:nvGrpSpPr>
          <p:grpSpPr bwMode="auto">
            <a:xfrm rot="5400000">
              <a:off x="354" y="1800"/>
              <a:ext cx="144" cy="131"/>
              <a:chOff x="2927" y="1480"/>
              <a:chExt cx="532" cy="486"/>
            </a:xfrm>
          </p:grpSpPr>
          <p:sp>
            <p:nvSpPr>
              <p:cNvPr id="83" name="Oval 28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4" name="Oval 29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5" name="Oval 30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6" name="Freeform 31"/>
              <p:cNvSpPr>
                <a:spLocks/>
              </p:cNvSpPr>
              <p:nvPr/>
            </p:nvSpPr>
            <p:spPr bwMode="auto">
              <a:xfrm>
                <a:off x="2943" y="1537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EAEAEA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  <p:grpSp>
          <p:nvGrpSpPr>
            <p:cNvPr id="7" name="Group 32"/>
            <p:cNvGrpSpPr>
              <a:grpSpLocks/>
            </p:cNvGrpSpPr>
            <p:nvPr/>
          </p:nvGrpSpPr>
          <p:grpSpPr bwMode="auto">
            <a:xfrm rot="5400000">
              <a:off x="331" y="1782"/>
              <a:ext cx="144" cy="131"/>
              <a:chOff x="2927" y="1480"/>
              <a:chExt cx="532" cy="485"/>
            </a:xfrm>
          </p:grpSpPr>
          <p:sp>
            <p:nvSpPr>
              <p:cNvPr id="79" name="Oval 33"/>
              <p:cNvSpPr>
                <a:spLocks noChangeArrowheads="1"/>
              </p:cNvSpPr>
              <p:nvPr/>
            </p:nvSpPr>
            <p:spPr bwMode="auto">
              <a:xfrm>
                <a:off x="3097" y="1480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0" name="Oval 34"/>
              <p:cNvSpPr>
                <a:spLocks noChangeArrowheads="1"/>
              </p:cNvSpPr>
              <p:nvPr/>
            </p:nvSpPr>
            <p:spPr bwMode="auto">
              <a:xfrm>
                <a:off x="292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1" name="Oval 35"/>
              <p:cNvSpPr>
                <a:spLocks noChangeArrowheads="1"/>
              </p:cNvSpPr>
              <p:nvPr/>
            </p:nvSpPr>
            <p:spPr bwMode="auto">
              <a:xfrm>
                <a:off x="3267" y="1773"/>
                <a:ext cx="192" cy="192"/>
              </a:xfrm>
              <a:prstGeom prst="ellipse">
                <a:avLst/>
              </a:pr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  <p:sp>
            <p:nvSpPr>
              <p:cNvPr id="82" name="Freeform 36"/>
              <p:cNvSpPr>
                <a:spLocks/>
              </p:cNvSpPr>
              <p:nvPr/>
            </p:nvSpPr>
            <p:spPr bwMode="auto">
              <a:xfrm>
                <a:off x="2943" y="1531"/>
                <a:ext cx="501" cy="429"/>
              </a:xfrm>
              <a:custGeom>
                <a:avLst/>
                <a:gdLst>
                  <a:gd name="T0" fmla="*/ 161 w 501"/>
                  <a:gd name="T1" fmla="*/ 1 h 429"/>
                  <a:gd name="T2" fmla="*/ 0 w 501"/>
                  <a:gd name="T3" fmla="*/ 280 h 429"/>
                  <a:gd name="T4" fmla="*/ 81 w 501"/>
                  <a:gd name="T5" fmla="*/ 429 h 429"/>
                  <a:gd name="T6" fmla="*/ 430 w 501"/>
                  <a:gd name="T7" fmla="*/ 429 h 429"/>
                  <a:gd name="T8" fmla="*/ 501 w 501"/>
                  <a:gd name="T9" fmla="*/ 281 h 429"/>
                  <a:gd name="T10" fmla="*/ 337 w 501"/>
                  <a:gd name="T11" fmla="*/ 0 h 429"/>
                  <a:gd name="T12" fmla="*/ 161 w 501"/>
                  <a:gd name="T13" fmla="*/ 1 h 4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1"/>
                  <a:gd name="T22" fmla="*/ 0 h 429"/>
                  <a:gd name="T23" fmla="*/ 501 w 501"/>
                  <a:gd name="T24" fmla="*/ 429 h 4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1" h="429">
                    <a:moveTo>
                      <a:pt x="161" y="1"/>
                    </a:moveTo>
                    <a:lnTo>
                      <a:pt x="0" y="280"/>
                    </a:lnTo>
                    <a:lnTo>
                      <a:pt x="81" y="429"/>
                    </a:lnTo>
                    <a:lnTo>
                      <a:pt x="430" y="429"/>
                    </a:lnTo>
                    <a:lnTo>
                      <a:pt x="501" y="281"/>
                    </a:lnTo>
                    <a:lnTo>
                      <a:pt x="337" y="0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0092D2"/>
              </a:solidFill>
              <a:ln w="317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de-DE">
                  <a:latin typeface="Trebuchet MS" pitchFamily="34" charset="0"/>
                </a:endParaRPr>
              </a:p>
            </p:txBody>
          </p:sp>
        </p:grpSp>
      </p:grpSp>
      <p:graphicFrame>
        <p:nvGraphicFramePr>
          <p:cNvPr id="57" name="Tabelle 56"/>
          <p:cNvGraphicFramePr>
            <a:graphicFrameLocks noGrp="1"/>
          </p:cNvGraphicFramePr>
          <p:nvPr/>
        </p:nvGraphicFramePr>
        <p:xfrm>
          <a:off x="1924050" y="2471416"/>
          <a:ext cx="2952750" cy="1719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6130"/>
                <a:gridCol w="1376620"/>
              </a:tblGrid>
              <a:tr h="285752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/>
                        <a:t>ExomeArray</a:t>
                      </a:r>
                      <a:r>
                        <a:rPr lang="de-DE" sz="1200" dirty="0" smtClean="0"/>
                        <a:t> 1.0</a:t>
                      </a:r>
                      <a:endParaRPr lang="de-DE" sz="1200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/>
                        <a:t>ExomeArray</a:t>
                      </a:r>
                      <a:r>
                        <a:rPr lang="de-DE" sz="1200" dirty="0" smtClean="0"/>
                        <a:t> 1.1</a:t>
                      </a:r>
                      <a:endParaRPr lang="de-DE" sz="1200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285752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HCDEMICK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PSEE2</a:t>
                      </a:r>
                      <a:endParaRPr lang="de-DE" sz="1100" dirty="0"/>
                    </a:p>
                  </a:txBody>
                  <a:tcPr anchor="ctr"/>
                </a:tc>
              </a:tr>
              <a:tr h="214314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HCDEBONN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PSDE1</a:t>
                      </a:r>
                      <a:endParaRPr lang="de-DE" sz="11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HCDEKORA2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HCEE2</a:t>
                      </a:r>
                      <a:endParaRPr lang="de-DE" sz="1100" dirty="0"/>
                    </a:p>
                  </a:txBody>
                  <a:tcPr anchor="ctr"/>
                </a:tc>
              </a:tr>
              <a:tr h="155898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HCPOPGEN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sz="1100" dirty="0"/>
                    </a:p>
                  </a:txBody>
                  <a:tcPr anchor="ctr"/>
                </a:tc>
              </a:tr>
              <a:tr h="202882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smtClean="0"/>
                        <a:t>HCGCON</a:t>
                      </a:r>
                      <a:endParaRPr lang="de-DE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DE" sz="1100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27650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2852416"/>
            <a:ext cx="190500" cy="114300"/>
          </a:xfrm>
          <a:prstGeom prst="rect">
            <a:avLst/>
          </a:prstGeom>
          <a:noFill/>
        </p:spPr>
      </p:pic>
      <p:pic>
        <p:nvPicPr>
          <p:cNvPr id="28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119116"/>
            <a:ext cx="190500" cy="114300"/>
          </a:xfrm>
          <a:prstGeom prst="rect">
            <a:avLst/>
          </a:prstGeom>
          <a:noFill/>
        </p:spPr>
      </p:pic>
      <p:pic>
        <p:nvPicPr>
          <p:cNvPr id="29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423916"/>
            <a:ext cx="190500" cy="114300"/>
          </a:xfrm>
          <a:prstGeom prst="rect">
            <a:avLst/>
          </a:prstGeom>
          <a:noFill/>
        </p:spPr>
      </p:pic>
      <p:pic>
        <p:nvPicPr>
          <p:cNvPr id="30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728716"/>
            <a:ext cx="190500" cy="114300"/>
          </a:xfrm>
          <a:prstGeom prst="rect">
            <a:avLst/>
          </a:prstGeom>
          <a:noFill/>
        </p:spPr>
      </p:pic>
      <p:pic>
        <p:nvPicPr>
          <p:cNvPr id="31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19300" y="3995416"/>
            <a:ext cx="190500" cy="114300"/>
          </a:xfrm>
          <a:prstGeom prst="rect">
            <a:avLst/>
          </a:prstGeom>
          <a:noFill/>
        </p:spPr>
      </p:pic>
      <p:pic>
        <p:nvPicPr>
          <p:cNvPr id="32" name="Picture 2" descr="http://www.nationalflaggen.de/images/flaggen/flagge-deutschland-flagge-rechteckig-12x20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812" y="3119116"/>
            <a:ext cx="190500" cy="114300"/>
          </a:xfrm>
          <a:prstGeom prst="rect">
            <a:avLst/>
          </a:prstGeom>
          <a:noFill/>
        </p:spPr>
      </p:pic>
      <p:pic>
        <p:nvPicPr>
          <p:cNvPr id="27656" name="Picture 8" descr="http://www.escardio.org/SiteCollectionImages/Countries-NS/Flags/flag-estonia-small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63896" y="2852416"/>
            <a:ext cx="228600" cy="157655"/>
          </a:xfrm>
          <a:prstGeom prst="rect">
            <a:avLst/>
          </a:prstGeom>
          <a:noFill/>
        </p:spPr>
      </p:pic>
      <p:pic>
        <p:nvPicPr>
          <p:cNvPr id="37" name="Picture 8" descr="http://www.escardio.org/SiteCollectionImages/Countries-NS/Flags/flag-estonia-small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2000" y="3385816"/>
            <a:ext cx="228600" cy="157655"/>
          </a:xfrm>
          <a:prstGeom prst="rect">
            <a:avLst/>
          </a:prstGeom>
          <a:noFill/>
        </p:spPr>
      </p:pic>
      <p:grpSp>
        <p:nvGrpSpPr>
          <p:cNvPr id="47" name="Gruppieren 46"/>
          <p:cNvGrpSpPr/>
          <p:nvPr/>
        </p:nvGrpSpPr>
        <p:grpSpPr>
          <a:xfrm>
            <a:off x="5791200" y="2520634"/>
            <a:ext cx="2590800" cy="2410318"/>
            <a:chOff x="5791200" y="2520634"/>
            <a:chExt cx="2590800" cy="2410318"/>
          </a:xfrm>
        </p:grpSpPr>
        <p:grpSp>
          <p:nvGrpSpPr>
            <p:cNvPr id="38" name="Gruppieren 37"/>
            <p:cNvGrpSpPr/>
            <p:nvPr/>
          </p:nvGrpSpPr>
          <p:grpSpPr>
            <a:xfrm>
              <a:off x="5791200" y="2520634"/>
              <a:ext cx="2590800" cy="1981200"/>
              <a:chOff x="5867400" y="2133600"/>
              <a:chExt cx="2590800" cy="1981200"/>
            </a:xfrm>
          </p:grpSpPr>
          <p:sp>
            <p:nvSpPr>
              <p:cNvPr id="39" name="Ellipse 38"/>
              <p:cNvSpPr/>
              <p:nvPr/>
            </p:nvSpPr>
            <p:spPr bwMode="auto">
              <a:xfrm>
                <a:off x="5867400" y="2590800"/>
                <a:ext cx="1600200" cy="1524000"/>
              </a:xfrm>
              <a:prstGeom prst="ellipse">
                <a:avLst/>
              </a:prstGeom>
              <a:solidFill>
                <a:srgbClr val="00B8FF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4926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0" name="Ellipse 39"/>
              <p:cNvSpPr/>
              <p:nvPr/>
            </p:nvSpPr>
            <p:spPr bwMode="auto">
              <a:xfrm>
                <a:off x="6781800" y="2590800"/>
                <a:ext cx="1600200" cy="1524000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49263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de-DE" sz="18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1" name="Textfeld 40"/>
              <p:cNvSpPr txBox="1"/>
              <p:nvPr/>
            </p:nvSpPr>
            <p:spPr>
              <a:xfrm>
                <a:off x="5943600" y="2133600"/>
                <a:ext cx="1143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>
                    <a:solidFill>
                      <a:schemeClr val="tx1"/>
                    </a:solidFill>
                    <a:latin typeface="Trebuchet MS" pitchFamily="34" charset="0"/>
                  </a:rPr>
                  <a:t>Chip 1.0</a:t>
                </a:r>
                <a:endParaRPr lang="de-DE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  <p:sp>
            <p:nvSpPr>
              <p:cNvPr id="42" name="Textfeld 41"/>
              <p:cNvSpPr txBox="1"/>
              <p:nvPr/>
            </p:nvSpPr>
            <p:spPr>
              <a:xfrm>
                <a:off x="7162800" y="2133600"/>
                <a:ext cx="121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>
                    <a:solidFill>
                      <a:schemeClr val="tx1"/>
                    </a:solidFill>
                    <a:latin typeface="Trebuchet MS" pitchFamily="34" charset="0"/>
                  </a:rPr>
                  <a:t>Chip 1.1</a:t>
                </a:r>
                <a:endParaRPr lang="de-DE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5867400" y="3200400"/>
                <a:ext cx="1143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smtClean="0">
                    <a:solidFill>
                      <a:schemeClr val="tx1"/>
                    </a:solidFill>
                    <a:latin typeface="Trebuchet MS" pitchFamily="34" charset="0"/>
                  </a:rPr>
                  <a:t>247870</a:t>
                </a:r>
                <a:endParaRPr lang="de-DE" sz="1400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  <p:sp>
            <p:nvSpPr>
              <p:cNvPr id="44" name="Textfeld 43"/>
              <p:cNvSpPr txBox="1"/>
              <p:nvPr/>
            </p:nvSpPr>
            <p:spPr>
              <a:xfrm>
                <a:off x="7467600" y="3200400"/>
                <a:ext cx="9906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smtClean="0">
                    <a:solidFill>
                      <a:schemeClr val="tx1"/>
                    </a:solidFill>
                    <a:latin typeface="Trebuchet MS" pitchFamily="34" charset="0"/>
                  </a:rPr>
                  <a:t>242901</a:t>
                </a:r>
                <a:endParaRPr lang="de-DE" sz="1400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  <p:sp>
            <p:nvSpPr>
              <p:cNvPr id="45" name="Textfeld 44"/>
              <p:cNvSpPr txBox="1"/>
              <p:nvPr/>
            </p:nvSpPr>
            <p:spPr>
              <a:xfrm>
                <a:off x="6753225" y="3200400"/>
                <a:ext cx="8382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smtClean="0">
                    <a:solidFill>
                      <a:schemeClr val="tx1"/>
                    </a:solidFill>
                    <a:latin typeface="Trebuchet MS" pitchFamily="34" charset="0"/>
                  </a:rPr>
                  <a:t>242102</a:t>
                </a:r>
                <a:endParaRPr lang="de-DE" sz="1400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</p:grpSp>
        <p:sp>
          <p:nvSpPr>
            <p:cNvPr id="46" name="CustomShape 29"/>
            <p:cNvSpPr/>
            <p:nvPr/>
          </p:nvSpPr>
          <p:spPr>
            <a:xfrm>
              <a:off x="6421362" y="4572000"/>
              <a:ext cx="1427238" cy="358952"/>
            </a:xfrm>
            <a:prstGeom prst="rect">
              <a:avLst/>
            </a:prstGeom>
          </p:spPr>
          <p:txBody>
            <a:bodyPr wrap="none" lIns="90000" tIns="45000" rIns="90000" bIns="45000"/>
            <a:lstStyle/>
            <a:p>
              <a:pPr>
                <a:lnSpc>
                  <a:spcPct val="150000"/>
                </a:lnSpc>
              </a:pP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Overlap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of</a:t>
              </a:r>
              <a:r>
                <a:rPr lang="de-DE" sz="1200" dirty="0" smtClean="0">
                  <a:solidFill>
                    <a:srgbClr val="000000"/>
                  </a:solidFill>
                  <a:latin typeface="Trebuchet MS" pitchFamily="34" charset="0"/>
                </a:rPr>
                <a:t> </a:t>
              </a:r>
              <a:r>
                <a:rPr lang="de-DE" sz="1200" dirty="0" err="1" smtClean="0">
                  <a:solidFill>
                    <a:srgbClr val="000000"/>
                  </a:solidFill>
                  <a:latin typeface="Trebuchet MS" pitchFamily="34" charset="0"/>
                </a:rPr>
                <a:t>variants</a:t>
              </a:r>
              <a:endParaRPr dirty="0">
                <a:latin typeface="Trebuchet MS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0" y="838080"/>
            <a:ext cx="9144000" cy="5169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Two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different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quality</a:t>
            </a:r>
            <a:r>
              <a:rPr lang="de-DE" sz="2800" dirty="0" smtClean="0">
                <a:solidFill>
                  <a:srgbClr val="008DD5"/>
                </a:solidFill>
                <a:latin typeface="Trebuchet MS" pitchFamily="34" charset="0"/>
              </a:rPr>
              <a:t> </a:t>
            </a:r>
            <a:r>
              <a:rPr lang="de-DE" sz="2800" dirty="0" err="1" smtClean="0">
                <a:solidFill>
                  <a:srgbClr val="008DD5"/>
                </a:solidFill>
                <a:latin typeface="Trebuchet MS" pitchFamily="34" charset="0"/>
              </a:rPr>
              <a:t>controls</a:t>
            </a:r>
            <a:endParaRPr>
              <a:latin typeface="Trebuchet MS" pitchFamily="34" charset="0"/>
            </a:endParaRPr>
          </a:p>
        </p:txBody>
      </p:sp>
      <p:graphicFrame>
        <p:nvGraphicFramePr>
          <p:cNvPr id="59" name="Tabelle 58"/>
          <p:cNvGraphicFramePr>
            <a:graphicFrameLocks noGrp="1"/>
          </p:cNvGraphicFramePr>
          <p:nvPr/>
        </p:nvGraphicFramePr>
        <p:xfrm>
          <a:off x="1524000" y="1447800"/>
          <a:ext cx="5873973" cy="1138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7305"/>
                <a:gridCol w="1376493"/>
                <a:gridCol w="1449723"/>
                <a:gridCol w="1750452"/>
              </a:tblGrid>
              <a:tr h="285752"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 smtClean="0">
                          <a:latin typeface="Trebuchet MS" pitchFamily="34" charset="0"/>
                        </a:rPr>
                        <a:t>Without</a:t>
                      </a:r>
                      <a:r>
                        <a:rPr lang="de-DE" sz="1400" dirty="0" smtClean="0">
                          <a:latin typeface="Trebuchet MS" pitchFamily="34" charset="0"/>
                        </a:rPr>
                        <a:t> QC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Trebuchet MS" pitchFamily="34" charset="0"/>
                        </a:rPr>
                        <a:t>1st QC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Trebuchet MS" pitchFamily="34" charset="0"/>
                        </a:rPr>
                        <a:t>2nd QC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>
                          <a:latin typeface="Trebuchet MS" pitchFamily="34" charset="0"/>
                        </a:rPr>
                        <a:t>Individuals</a:t>
                      </a:r>
                      <a:endParaRPr lang="de-DE" sz="1200" dirty="0" smtClean="0">
                        <a:latin typeface="Trebuchet MS" pitchFamily="34" charset="0"/>
                      </a:endParaRPr>
                    </a:p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(</a:t>
                      </a:r>
                      <a:r>
                        <a:rPr lang="de-DE" sz="1200" dirty="0" err="1" smtClean="0">
                          <a:latin typeface="Trebuchet MS" pitchFamily="34" charset="0"/>
                        </a:rPr>
                        <a:t>Cases</a:t>
                      </a:r>
                      <a:r>
                        <a:rPr lang="de-DE" sz="1200" dirty="0" smtClean="0">
                          <a:latin typeface="Trebuchet MS" pitchFamily="34" charset="0"/>
                        </a:rPr>
                        <a:t>/</a:t>
                      </a:r>
                      <a:r>
                        <a:rPr lang="de-DE" sz="1200" dirty="0" err="1" smtClean="0">
                          <a:latin typeface="Trebuchet MS" pitchFamily="34" charset="0"/>
                        </a:rPr>
                        <a:t>Control</a:t>
                      </a:r>
                      <a:r>
                        <a:rPr lang="de-DE" sz="1200" dirty="0" smtClean="0">
                          <a:latin typeface="Trebuchet MS" pitchFamily="34" charset="0"/>
                        </a:rPr>
                        <a:t>)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Trebuchet MS" pitchFamily="34" charset="0"/>
                        </a:rPr>
                        <a:t>12455 </a:t>
                      </a:r>
                    </a:p>
                    <a:p>
                      <a:pPr algn="ctr"/>
                      <a:r>
                        <a:rPr lang="de-DE" sz="1400" dirty="0" smtClean="0">
                          <a:latin typeface="Trebuchet MS" pitchFamily="34" charset="0"/>
                        </a:rPr>
                        <a:t>(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Trebuchet MS" pitchFamily="34" charset="0"/>
                        </a:rPr>
                        <a:t> 2533/9922)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11274  (2196/9078)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11421 </a:t>
                      </a:r>
                      <a:endParaRPr lang="de-DE" sz="1400" kern="1200" dirty="0" smtClean="0">
                        <a:solidFill>
                          <a:schemeClr val="dk1"/>
                        </a:solidFill>
                        <a:latin typeface="Trebuchet MS" pitchFamily="34" charset="0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de-DE" sz="14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de-DE" sz="1400" kern="1200" dirty="0" smtClean="0">
                          <a:solidFill>
                            <a:schemeClr val="dk1"/>
                          </a:solidFill>
                          <a:latin typeface="Trebuchet MS" pitchFamily="34" charset="0"/>
                          <a:ea typeface="+mn-ea"/>
                          <a:cs typeface="+mn-cs"/>
                        </a:rPr>
                        <a:t>2236/9185)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/>
                </a:tc>
              </a:tr>
              <a:tr h="155898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latin typeface="Trebuchet MS" pitchFamily="34" charset="0"/>
                        </a:rPr>
                        <a:t>SNVs</a:t>
                      </a:r>
                      <a:endParaRPr lang="de-DE" sz="1200" dirty="0">
                        <a:latin typeface="Trebuchet MS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Trebuchet MS" pitchFamily="34" charset="0"/>
                        </a:rPr>
                        <a:t>242102</a:t>
                      </a:r>
                      <a:endParaRPr lang="de-DE" sz="1400" dirty="0">
                        <a:latin typeface="Trebuchet MS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A"/>
                          </a:solidFill>
                          <a:latin typeface="Trebuchet MS" pitchFamily="34" charset="0"/>
                          <a:ea typeface="MS Mincho"/>
                          <a:cs typeface="Times New Roman"/>
                        </a:rPr>
                        <a:t>142854</a:t>
                      </a:r>
                      <a:endParaRPr lang="de-DE" sz="1400" dirty="0">
                        <a:solidFill>
                          <a:srgbClr val="00000A"/>
                        </a:solidFill>
                        <a:latin typeface="Trebuchet MS" pitchFamily="34" charset="0"/>
                        <a:ea typeface="MS Mincho"/>
                        <a:cs typeface="Times New Roman"/>
                      </a:endParaRPr>
                    </a:p>
                  </a:txBody>
                  <a:tcPr marL="2476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A"/>
                          </a:solidFill>
                          <a:latin typeface="Trebuchet MS" pitchFamily="34" charset="0"/>
                          <a:ea typeface="MS Mincho"/>
                          <a:cs typeface="Times New Roman"/>
                        </a:rPr>
                        <a:t>142132</a:t>
                      </a:r>
                      <a:endParaRPr lang="de-DE" sz="1400" dirty="0">
                        <a:solidFill>
                          <a:srgbClr val="00000A"/>
                        </a:solidFill>
                        <a:latin typeface="Trebuchet MS" pitchFamily="34" charset="0"/>
                        <a:ea typeface="MS Mincho"/>
                        <a:cs typeface="Times New Roman"/>
                      </a:endParaRPr>
                    </a:p>
                  </a:txBody>
                  <a:tcPr marL="24765" marR="34925" marT="34925" marB="34925"/>
                </a:tc>
              </a:tr>
            </a:tbl>
          </a:graphicData>
        </a:graphic>
      </p:graphicFrame>
      <p:sp>
        <p:nvSpPr>
          <p:cNvPr id="129" name="CustomShape 29"/>
          <p:cNvSpPr/>
          <p:nvPr/>
        </p:nvSpPr>
        <p:spPr>
          <a:xfrm>
            <a:off x="2895600" y="6248400"/>
            <a:ext cx="2971800" cy="358952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150000"/>
              </a:lnSpc>
            </a:pP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Principal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component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analysis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de-DE" sz="1200" dirty="0" err="1" smtClean="0">
                <a:solidFill>
                  <a:srgbClr val="000000"/>
                </a:solidFill>
                <a:latin typeface="Trebuchet MS" pitchFamily="34" charset="0"/>
              </a:rPr>
              <a:t>of</a:t>
            </a:r>
            <a:r>
              <a:rPr lang="de-DE" sz="1200" dirty="0" smtClean="0">
                <a:solidFill>
                  <a:srgbClr val="000000"/>
                </a:solidFill>
                <a:latin typeface="Trebuchet MS" pitchFamily="34" charset="0"/>
              </a:rPr>
              <a:t> 1st QC</a:t>
            </a:r>
            <a:endParaRPr dirty="0">
              <a:latin typeface="Trebuchet MS" pitchFamily="34" charset="0"/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4419600" y="1447800"/>
            <a:ext cx="1066800" cy="1143000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grpSp>
        <p:nvGrpSpPr>
          <p:cNvPr id="12" name="Gruppieren 11"/>
          <p:cNvGrpSpPr/>
          <p:nvPr/>
        </p:nvGrpSpPr>
        <p:grpSpPr>
          <a:xfrm>
            <a:off x="1066800" y="2819400"/>
            <a:ext cx="6629400" cy="3575050"/>
            <a:chOff x="1066800" y="2819400"/>
            <a:chExt cx="6629400" cy="3575050"/>
          </a:xfrm>
        </p:grpSpPr>
        <p:grpSp>
          <p:nvGrpSpPr>
            <p:cNvPr id="128" name="Gruppieren 127"/>
            <p:cNvGrpSpPr/>
            <p:nvPr/>
          </p:nvGrpSpPr>
          <p:grpSpPr>
            <a:xfrm>
              <a:off x="1066800" y="2819400"/>
              <a:ext cx="6629400" cy="3575050"/>
              <a:chOff x="1066800" y="2971800"/>
              <a:chExt cx="6629400" cy="3575050"/>
            </a:xfrm>
          </p:grpSpPr>
          <p:pic>
            <p:nvPicPr>
              <p:cNvPr id="7171" name="Picture 3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1066800" y="2971800"/>
                <a:ext cx="3578604" cy="35750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7172" name="Picture 4" descr="E:\Dropbox\IKMB\Projekte\lab_talk\pics_exome\DavidPics\Exome.gif"/>
              <p:cNvPicPr>
                <a:picLocks noChangeAspect="1" noChangeArrowheads="1" noCrop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5257800" y="3505200"/>
                <a:ext cx="2438400" cy="2438400"/>
              </a:xfrm>
              <a:prstGeom prst="rect">
                <a:avLst/>
              </a:prstGeom>
              <a:noFill/>
            </p:spPr>
          </p:pic>
        </p:grpSp>
        <p:sp>
          <p:nvSpPr>
            <p:cNvPr id="10" name="Textfeld 9"/>
            <p:cNvSpPr txBox="1"/>
            <p:nvPr/>
          </p:nvSpPr>
          <p:spPr>
            <a:xfrm>
              <a:off x="1905000" y="3505200"/>
              <a:ext cx="10668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 smtClean="0">
                  <a:solidFill>
                    <a:schemeClr val="tx1"/>
                  </a:solidFill>
                  <a:latin typeface="Trebuchet MS" pitchFamily="34" charset="0"/>
                </a:rPr>
                <a:t>German</a:t>
              </a:r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3048000" y="5410200"/>
              <a:ext cx="990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dirty="0" err="1" smtClean="0">
                  <a:solidFill>
                    <a:schemeClr val="tx1"/>
                  </a:solidFill>
                  <a:latin typeface="Trebuchet MS" pitchFamily="34" charset="0"/>
                </a:rPr>
                <a:t>Estonian</a:t>
              </a:r>
              <a:endParaRPr lang="de-DE" sz="1200" dirty="0" smtClean="0">
                <a:solidFill>
                  <a:schemeClr val="tx1"/>
                </a:solidFill>
                <a:latin typeface="Trebuchet MS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SimSun"/>
        <a:cs typeface="SimSun"/>
      </a:majorFont>
      <a:minorFont>
        <a:latin typeface="Arial"/>
        <a:ea typeface="SimSun"/>
        <a:cs typeface="SimSu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838</Words>
  <Application>Microsoft Office PowerPoint</Application>
  <PresentationFormat>Bildschirmpräsentation (4:3)</PresentationFormat>
  <Paragraphs>423</Paragraphs>
  <Slides>23</Slides>
  <Notes>22</Notes>
  <HiddenSlides>0</HiddenSlides>
  <MMClips>0</MMClips>
  <ScaleCrop>false</ScaleCrop>
  <HeadingPairs>
    <vt:vector size="4" baseType="variant">
      <vt:variant>
        <vt:lpstr>Design</vt:lpstr>
      </vt:variant>
      <vt:variant>
        <vt:i4>2</vt:i4>
      </vt:variant>
      <vt:variant>
        <vt:lpstr>Folientitel</vt:lpstr>
      </vt:variant>
      <vt:variant>
        <vt:i4>23</vt:i4>
      </vt:variant>
    </vt:vector>
  </HeadingPairs>
  <TitlesOfParts>
    <vt:vector size="25" baseType="lpstr">
      <vt:lpstr>Office Theme</vt:lpstr>
      <vt:lpstr>1_Office Theme</vt:lpstr>
      <vt:lpstr>Folie 1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  <vt:lpstr>Folie 19</vt:lpstr>
      <vt:lpstr>Folie 20</vt:lpstr>
      <vt:lpstr>Folie 21</vt:lpstr>
      <vt:lpstr>Folie 22</vt:lpstr>
      <vt:lpstr>Folie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Rob</dc:creator>
  <cp:lastModifiedBy>Osiron</cp:lastModifiedBy>
  <cp:revision>423</cp:revision>
  <cp:lastPrinted>1601-01-01T00:00:00Z</cp:lastPrinted>
  <dcterms:created xsi:type="dcterms:W3CDTF">2010-08-16T16:12:45Z</dcterms:created>
  <dcterms:modified xsi:type="dcterms:W3CDTF">2014-05-06T22:05:50Z</dcterms:modified>
</cp:coreProperties>
</file>

<file path=docProps/thumbnail.jpeg>
</file>